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50"/>
  </p:notesMasterIdLst>
  <p:sldIdLst>
    <p:sldId id="693" r:id="rId2"/>
    <p:sldId id="256" r:id="rId3"/>
    <p:sldId id="654" r:id="rId4"/>
    <p:sldId id="645" r:id="rId5"/>
    <p:sldId id="648" r:id="rId6"/>
    <p:sldId id="652" r:id="rId7"/>
    <p:sldId id="626" r:id="rId8"/>
    <p:sldId id="646" r:id="rId9"/>
    <p:sldId id="617" r:id="rId10"/>
    <p:sldId id="625" r:id="rId11"/>
    <p:sldId id="651" r:id="rId12"/>
    <p:sldId id="276" r:id="rId13"/>
    <p:sldId id="649" r:id="rId14"/>
    <p:sldId id="627" r:id="rId15"/>
    <p:sldId id="628" r:id="rId16"/>
    <p:sldId id="631" r:id="rId17"/>
    <p:sldId id="643" r:id="rId18"/>
    <p:sldId id="362" r:id="rId19"/>
    <p:sldId id="650" r:id="rId20"/>
    <p:sldId id="630" r:id="rId21"/>
    <p:sldId id="640" r:id="rId22"/>
    <p:sldId id="634" r:id="rId23"/>
    <p:sldId id="268" r:id="rId24"/>
    <p:sldId id="267" r:id="rId25"/>
    <p:sldId id="636" r:id="rId26"/>
    <p:sldId id="257" r:id="rId27"/>
    <p:sldId id="659" r:id="rId28"/>
    <p:sldId id="647" r:id="rId29"/>
    <p:sldId id="633" r:id="rId30"/>
    <p:sldId id="318" r:id="rId31"/>
    <p:sldId id="355" r:id="rId32"/>
    <p:sldId id="309" r:id="rId33"/>
    <p:sldId id="322" r:id="rId34"/>
    <p:sldId id="655" r:id="rId35"/>
    <p:sldId id="656" r:id="rId36"/>
    <p:sldId id="365" r:id="rId37"/>
    <p:sldId id="363" r:id="rId38"/>
    <p:sldId id="258" r:id="rId39"/>
    <p:sldId id="638" r:id="rId40"/>
    <p:sldId id="319" r:id="rId41"/>
    <p:sldId id="637" r:id="rId42"/>
    <p:sldId id="259" r:id="rId43"/>
    <p:sldId id="321" r:id="rId44"/>
    <p:sldId id="658" r:id="rId45"/>
    <p:sldId id="661" r:id="rId46"/>
    <p:sldId id="660" r:id="rId47"/>
    <p:sldId id="657" r:id="rId48"/>
    <p:sldId id="6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3"/>
    <p:restoredTop sz="84898"/>
  </p:normalViewPr>
  <p:slideViewPr>
    <p:cSldViewPr snapToGrid="0" snapToObjects="1">
      <p:cViewPr varScale="1">
        <p:scale>
          <a:sx n="108" d="100"/>
          <a:sy n="108" d="100"/>
        </p:scale>
        <p:origin x="1680" y="184"/>
      </p:cViewPr>
      <p:guideLst/>
    </p:cSldViewPr>
  </p:slideViewPr>
  <p:outlineViewPr>
    <p:cViewPr>
      <p:scale>
        <a:sx n="33" d="100"/>
        <a:sy n="33" d="100"/>
      </p:scale>
      <p:origin x="0" y="-88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2645A-88DB-4135-BF92-D1B05356C91B}" type="doc">
      <dgm:prSet loTypeId="urn:microsoft.com/office/officeart/2005/8/layout/StepDownProcess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2A830CA2-37B3-42C4-BA49-88DAE7348A03}">
      <dgm:prSet phldrT="[Text]" custT="1"/>
      <dgm:spPr/>
      <dgm:t>
        <a:bodyPr/>
        <a:lstStyle/>
        <a:p>
          <a:r>
            <a:rPr lang="en-CA" sz="2000" b="1" dirty="0"/>
            <a:t>Why?</a:t>
          </a:r>
        </a:p>
      </dgm:t>
    </dgm:pt>
    <dgm:pt modelId="{0E9210B3-ADCF-4DCB-BBE2-B59C8D35B25D}" type="parTrans" cxnId="{62243991-5A78-42B9-83EE-9449B191ED22}">
      <dgm:prSet/>
      <dgm:spPr/>
      <dgm:t>
        <a:bodyPr/>
        <a:lstStyle/>
        <a:p>
          <a:endParaRPr lang="en-CA"/>
        </a:p>
      </dgm:t>
    </dgm:pt>
    <dgm:pt modelId="{1AA5D498-AC86-4BFB-AEC3-4454CC5E0944}" type="sibTrans" cxnId="{62243991-5A78-42B9-83EE-9449B191ED22}">
      <dgm:prSet/>
      <dgm:spPr/>
      <dgm:t>
        <a:bodyPr/>
        <a:lstStyle/>
        <a:p>
          <a:endParaRPr lang="en-CA"/>
        </a:p>
      </dgm:t>
    </dgm:pt>
    <dgm:pt modelId="{C2A49D67-0F33-409F-B98D-7288FC73780B}">
      <dgm:prSet phldrT="[Text]" custT="1"/>
      <dgm:spPr/>
      <dgm:t>
        <a:bodyPr/>
        <a:lstStyle/>
        <a:p>
          <a:r>
            <a:rPr lang="en-CA" sz="1500" b="1" dirty="0"/>
            <a:t>Late for Work</a:t>
          </a:r>
        </a:p>
      </dgm:t>
    </dgm:pt>
    <dgm:pt modelId="{22B9F1D1-F866-4332-A8B9-C7376A99A580}" type="parTrans" cxnId="{8A68B513-3048-4299-B77A-8AA587EE799A}">
      <dgm:prSet/>
      <dgm:spPr/>
      <dgm:t>
        <a:bodyPr/>
        <a:lstStyle/>
        <a:p>
          <a:endParaRPr lang="en-CA"/>
        </a:p>
      </dgm:t>
    </dgm:pt>
    <dgm:pt modelId="{21245F79-C467-4288-9530-2BDEFB42CCB5}" type="sibTrans" cxnId="{8A68B513-3048-4299-B77A-8AA587EE799A}">
      <dgm:prSet/>
      <dgm:spPr/>
      <dgm:t>
        <a:bodyPr/>
        <a:lstStyle/>
        <a:p>
          <a:endParaRPr lang="en-CA"/>
        </a:p>
      </dgm:t>
    </dgm:pt>
    <dgm:pt modelId="{9029C845-84B1-4CEE-B61D-A7902CA41E97}">
      <dgm:prSet phldrT="[Text]" custT="1"/>
      <dgm:spPr/>
      <dgm:t>
        <a:bodyPr/>
        <a:lstStyle/>
        <a:p>
          <a:r>
            <a:rPr lang="en-CA" sz="2000" b="1" dirty="0"/>
            <a:t>Why?</a:t>
          </a:r>
        </a:p>
      </dgm:t>
    </dgm:pt>
    <dgm:pt modelId="{C31EE6F3-F752-4D1C-B627-076BD93D43D4}" type="parTrans" cxnId="{FFC2571C-8CC2-4EAD-925D-54833D1A4033}">
      <dgm:prSet/>
      <dgm:spPr/>
      <dgm:t>
        <a:bodyPr/>
        <a:lstStyle/>
        <a:p>
          <a:endParaRPr lang="en-CA"/>
        </a:p>
      </dgm:t>
    </dgm:pt>
    <dgm:pt modelId="{90EE7DC1-3474-4382-B259-7ADA578C7A01}" type="sibTrans" cxnId="{FFC2571C-8CC2-4EAD-925D-54833D1A4033}">
      <dgm:prSet/>
      <dgm:spPr/>
      <dgm:t>
        <a:bodyPr/>
        <a:lstStyle/>
        <a:p>
          <a:endParaRPr lang="en-CA"/>
        </a:p>
      </dgm:t>
    </dgm:pt>
    <dgm:pt modelId="{8EC80730-DCB1-4D2B-BA43-083CF04B3E8D}">
      <dgm:prSet phldrT="[Text]" custT="1"/>
      <dgm:spPr/>
      <dgm:t>
        <a:bodyPr/>
        <a:lstStyle/>
        <a:p>
          <a:r>
            <a:rPr lang="en-CA" sz="1500" b="1" dirty="0"/>
            <a:t>Woke Up Late</a:t>
          </a:r>
        </a:p>
      </dgm:t>
    </dgm:pt>
    <dgm:pt modelId="{056D81C4-C9A6-4314-AA29-7F89142CDCE6}" type="parTrans" cxnId="{F273ABCE-2D6B-467C-991D-7541C4B88B71}">
      <dgm:prSet/>
      <dgm:spPr/>
      <dgm:t>
        <a:bodyPr/>
        <a:lstStyle/>
        <a:p>
          <a:endParaRPr lang="en-CA"/>
        </a:p>
      </dgm:t>
    </dgm:pt>
    <dgm:pt modelId="{5C0371E6-54B7-48ED-8C99-674F0C741EEB}" type="sibTrans" cxnId="{F273ABCE-2D6B-467C-991D-7541C4B88B71}">
      <dgm:prSet/>
      <dgm:spPr/>
      <dgm:t>
        <a:bodyPr/>
        <a:lstStyle/>
        <a:p>
          <a:endParaRPr lang="en-CA"/>
        </a:p>
      </dgm:t>
    </dgm:pt>
    <dgm:pt modelId="{EF5313E1-2903-4813-89EF-CBB09E5010CF}">
      <dgm:prSet phldrT="[Text]" custT="1"/>
      <dgm:spPr/>
      <dgm:t>
        <a:bodyPr/>
        <a:lstStyle/>
        <a:p>
          <a:r>
            <a:rPr lang="en-CA" sz="2000" b="1" dirty="0"/>
            <a:t>Why?</a:t>
          </a:r>
        </a:p>
      </dgm:t>
    </dgm:pt>
    <dgm:pt modelId="{85AF6099-6712-4E86-8CFB-6F2027F7B494}" type="parTrans" cxnId="{30AB0E40-6E07-4C24-A97F-4B7EF86127C8}">
      <dgm:prSet/>
      <dgm:spPr/>
      <dgm:t>
        <a:bodyPr/>
        <a:lstStyle/>
        <a:p>
          <a:endParaRPr lang="en-CA"/>
        </a:p>
      </dgm:t>
    </dgm:pt>
    <dgm:pt modelId="{D6AD5FD4-7E0D-4B59-B737-6A0A1DDA07B1}" type="sibTrans" cxnId="{30AB0E40-6E07-4C24-A97F-4B7EF86127C8}">
      <dgm:prSet/>
      <dgm:spPr/>
      <dgm:t>
        <a:bodyPr/>
        <a:lstStyle/>
        <a:p>
          <a:endParaRPr lang="en-CA"/>
        </a:p>
      </dgm:t>
    </dgm:pt>
    <dgm:pt modelId="{29054FEB-5531-49F1-B734-CE0AB511A2A6}">
      <dgm:prSet phldrT="[Text]" custT="1"/>
      <dgm:spPr/>
      <dgm:t>
        <a:bodyPr/>
        <a:lstStyle/>
        <a:p>
          <a:r>
            <a:rPr lang="en-CA" sz="1400" b="1" dirty="0"/>
            <a:t>Alarm Clock Didn’t Work</a:t>
          </a:r>
        </a:p>
      </dgm:t>
    </dgm:pt>
    <dgm:pt modelId="{1B836825-7420-481F-AB1D-4C9C6921DED4}" type="parTrans" cxnId="{9A3356D6-E70C-402C-99DA-5BC10AF3A0A7}">
      <dgm:prSet/>
      <dgm:spPr/>
      <dgm:t>
        <a:bodyPr/>
        <a:lstStyle/>
        <a:p>
          <a:endParaRPr lang="en-CA"/>
        </a:p>
      </dgm:t>
    </dgm:pt>
    <dgm:pt modelId="{00A8BEAD-2505-4A53-AF0B-8F4572D0E06A}" type="sibTrans" cxnId="{9A3356D6-E70C-402C-99DA-5BC10AF3A0A7}">
      <dgm:prSet/>
      <dgm:spPr/>
      <dgm:t>
        <a:bodyPr/>
        <a:lstStyle/>
        <a:p>
          <a:endParaRPr lang="en-CA"/>
        </a:p>
      </dgm:t>
    </dgm:pt>
    <dgm:pt modelId="{1C09D275-76D8-4933-9BFC-DEBC9F46D3CE}">
      <dgm:prSet phldrT="[Text]" custT="1"/>
      <dgm:spPr/>
      <dgm:t>
        <a:bodyPr/>
        <a:lstStyle/>
        <a:p>
          <a:r>
            <a:rPr lang="en-CA" sz="2000" b="1" dirty="0"/>
            <a:t>Why?</a:t>
          </a:r>
        </a:p>
      </dgm:t>
    </dgm:pt>
    <dgm:pt modelId="{0C80C1D2-8840-4AF1-9EE0-0A0B665A55E2}" type="parTrans" cxnId="{83A354D0-9E94-4F79-BF80-25AEC360CF5E}">
      <dgm:prSet/>
      <dgm:spPr/>
      <dgm:t>
        <a:bodyPr/>
        <a:lstStyle/>
        <a:p>
          <a:endParaRPr lang="en-CA"/>
        </a:p>
      </dgm:t>
    </dgm:pt>
    <dgm:pt modelId="{816B582B-45D2-4FC6-B973-F1EC7E0C42BC}" type="sibTrans" cxnId="{83A354D0-9E94-4F79-BF80-25AEC360CF5E}">
      <dgm:prSet/>
      <dgm:spPr/>
      <dgm:t>
        <a:bodyPr/>
        <a:lstStyle/>
        <a:p>
          <a:endParaRPr lang="en-CA"/>
        </a:p>
      </dgm:t>
    </dgm:pt>
    <dgm:pt modelId="{5E494B56-6474-4987-AD50-3A790F2F6FC9}">
      <dgm:prSet phldrT="[Text]" custT="1"/>
      <dgm:spPr/>
      <dgm:t>
        <a:bodyPr/>
        <a:lstStyle/>
        <a:p>
          <a:r>
            <a:rPr lang="en-CA" sz="1500" b="1" dirty="0"/>
            <a:t>Battery Died</a:t>
          </a:r>
        </a:p>
      </dgm:t>
    </dgm:pt>
    <dgm:pt modelId="{B596E2B3-DEDD-42AA-8483-86D3DBF50104}" type="parTrans" cxnId="{CE908171-A7D8-4B92-A418-ACC182D8087E}">
      <dgm:prSet/>
      <dgm:spPr/>
      <dgm:t>
        <a:bodyPr/>
        <a:lstStyle/>
        <a:p>
          <a:endParaRPr lang="en-CA"/>
        </a:p>
      </dgm:t>
    </dgm:pt>
    <dgm:pt modelId="{83BDCB0E-DE3F-42A8-81BF-4CD0CC7B0538}" type="sibTrans" cxnId="{CE908171-A7D8-4B92-A418-ACC182D8087E}">
      <dgm:prSet/>
      <dgm:spPr/>
      <dgm:t>
        <a:bodyPr/>
        <a:lstStyle/>
        <a:p>
          <a:endParaRPr lang="en-CA"/>
        </a:p>
      </dgm:t>
    </dgm:pt>
    <dgm:pt modelId="{BF60C03D-F37B-4D0C-84FD-0BBBE207997B}">
      <dgm:prSet phldrT="[Text]" custT="1"/>
      <dgm:spPr/>
      <dgm:t>
        <a:bodyPr/>
        <a:lstStyle/>
        <a:p>
          <a:r>
            <a:rPr lang="en-CA" sz="2000" b="1" dirty="0"/>
            <a:t>Why?</a:t>
          </a:r>
        </a:p>
      </dgm:t>
    </dgm:pt>
    <dgm:pt modelId="{C5DB360C-F034-44F9-92F1-6C859769747D}" type="parTrans" cxnId="{B8B12D28-D8D4-4A29-875B-436C6721079E}">
      <dgm:prSet/>
      <dgm:spPr/>
      <dgm:t>
        <a:bodyPr/>
        <a:lstStyle/>
        <a:p>
          <a:endParaRPr lang="en-CA"/>
        </a:p>
      </dgm:t>
    </dgm:pt>
    <dgm:pt modelId="{83DA97E2-487D-4326-85C2-5F99BB56EF4F}" type="sibTrans" cxnId="{B8B12D28-D8D4-4A29-875B-436C6721079E}">
      <dgm:prSet/>
      <dgm:spPr/>
      <dgm:t>
        <a:bodyPr/>
        <a:lstStyle/>
        <a:p>
          <a:endParaRPr lang="en-CA"/>
        </a:p>
      </dgm:t>
    </dgm:pt>
    <dgm:pt modelId="{4E2788EF-72E9-4F2E-9D2F-89C07F3D371F}">
      <dgm:prSet phldrT="[Text]" custT="1"/>
      <dgm:spPr/>
      <dgm:t>
        <a:bodyPr/>
        <a:lstStyle/>
        <a:p>
          <a:r>
            <a:rPr lang="en-CA" sz="1400" b="1" dirty="0"/>
            <a:t>Didn’t Replace</a:t>
          </a:r>
        </a:p>
      </dgm:t>
    </dgm:pt>
    <dgm:pt modelId="{5DB0D551-A700-448A-ABD4-B29182DD6EB8}" type="parTrans" cxnId="{B97BEB0E-3139-49FF-BE17-B6C597F2BA7F}">
      <dgm:prSet/>
      <dgm:spPr/>
      <dgm:t>
        <a:bodyPr/>
        <a:lstStyle/>
        <a:p>
          <a:endParaRPr lang="en-CA"/>
        </a:p>
      </dgm:t>
    </dgm:pt>
    <dgm:pt modelId="{B9634959-AB47-4E0B-832F-E6623341A8DB}" type="sibTrans" cxnId="{B97BEB0E-3139-49FF-BE17-B6C597F2BA7F}">
      <dgm:prSet/>
      <dgm:spPr/>
      <dgm:t>
        <a:bodyPr/>
        <a:lstStyle/>
        <a:p>
          <a:endParaRPr lang="en-CA"/>
        </a:p>
      </dgm:t>
    </dgm:pt>
    <dgm:pt modelId="{8ACF9780-5D06-45CF-84BB-FB52754F3AE9}">
      <dgm:prSet phldrT="[Text]" custT="1"/>
      <dgm:spPr/>
      <dgm:t>
        <a:bodyPr/>
        <a:lstStyle/>
        <a:p>
          <a:r>
            <a:rPr lang="en-CA" sz="1500" b="1" dirty="0"/>
            <a:t>Caught Speeding</a:t>
          </a:r>
        </a:p>
      </dgm:t>
    </dgm:pt>
    <dgm:pt modelId="{06896FDC-8B2C-4A27-9D07-F6FDE93B5680}" type="sibTrans" cxnId="{9B5F5A4C-3943-4712-8822-50BECA513517}">
      <dgm:prSet/>
      <dgm:spPr/>
      <dgm:t>
        <a:bodyPr/>
        <a:lstStyle/>
        <a:p>
          <a:endParaRPr lang="en-CA"/>
        </a:p>
      </dgm:t>
    </dgm:pt>
    <dgm:pt modelId="{F411D19D-F818-4543-9D3E-ADD30700734F}" type="parTrans" cxnId="{9B5F5A4C-3943-4712-8822-50BECA513517}">
      <dgm:prSet/>
      <dgm:spPr/>
      <dgm:t>
        <a:bodyPr/>
        <a:lstStyle/>
        <a:p>
          <a:endParaRPr lang="en-CA"/>
        </a:p>
      </dgm:t>
    </dgm:pt>
    <dgm:pt modelId="{6CB54C4C-EA25-4309-9A1B-5F795AE62862}" type="pres">
      <dgm:prSet presAssocID="{EC82645A-88DB-4135-BF92-D1B05356C91B}" presName="rootnode" presStyleCnt="0">
        <dgm:presLayoutVars>
          <dgm:chMax/>
          <dgm:chPref/>
          <dgm:dir/>
          <dgm:animLvl val="lvl"/>
        </dgm:presLayoutVars>
      </dgm:prSet>
      <dgm:spPr/>
    </dgm:pt>
    <dgm:pt modelId="{06FC172D-CB82-410D-82DC-7DA6C6367869}" type="pres">
      <dgm:prSet presAssocID="{8ACF9780-5D06-45CF-84BB-FB52754F3AE9}" presName="composite" presStyleCnt="0"/>
      <dgm:spPr/>
    </dgm:pt>
    <dgm:pt modelId="{2294BF3F-8E72-4601-91E8-B55ABB035CF6}" type="pres">
      <dgm:prSet presAssocID="{8ACF9780-5D06-45CF-84BB-FB52754F3AE9}" presName="bentUpArrow1" presStyleLbl="alignImgPlace1" presStyleIdx="0" presStyleCnt="5" custLinFactNeighborX="13479"/>
      <dgm:spPr/>
    </dgm:pt>
    <dgm:pt modelId="{EB670E93-4205-49B7-8127-C1BEE8890262}" type="pres">
      <dgm:prSet presAssocID="{8ACF9780-5D06-45CF-84BB-FB52754F3AE9}" presName="ParentText" presStyleLbl="node1" presStyleIdx="0" presStyleCnt="6" custScaleX="123998" custLinFactNeighborX="-22149">
        <dgm:presLayoutVars>
          <dgm:chMax val="1"/>
          <dgm:chPref val="1"/>
          <dgm:bulletEnabled val="1"/>
        </dgm:presLayoutVars>
      </dgm:prSet>
      <dgm:spPr/>
    </dgm:pt>
    <dgm:pt modelId="{84212C37-DD95-4B7E-B127-38F422BC2009}" type="pres">
      <dgm:prSet presAssocID="{8ACF9780-5D06-45CF-84BB-FB52754F3AE9}" presName="ChildText" presStyleLbl="revTx" presStyleIdx="0" presStyleCnt="5" custScaleX="205511" custLinFactNeighborX="37619">
        <dgm:presLayoutVars>
          <dgm:chMax val="0"/>
          <dgm:chPref val="0"/>
          <dgm:bulletEnabled val="1"/>
        </dgm:presLayoutVars>
      </dgm:prSet>
      <dgm:spPr/>
    </dgm:pt>
    <dgm:pt modelId="{E6B2B38C-B967-4EF1-97FE-FCC332B818D8}" type="pres">
      <dgm:prSet presAssocID="{06896FDC-8B2C-4A27-9D07-F6FDE93B5680}" presName="sibTrans" presStyleCnt="0"/>
      <dgm:spPr/>
    </dgm:pt>
    <dgm:pt modelId="{09F3E6A0-30D2-44A8-B444-6AF0B8FCCF7F}" type="pres">
      <dgm:prSet presAssocID="{C2A49D67-0F33-409F-B98D-7288FC73780B}" presName="composite" presStyleCnt="0"/>
      <dgm:spPr/>
    </dgm:pt>
    <dgm:pt modelId="{D3E70C3A-5B4E-45CA-B607-2445A1AC84ED}" type="pres">
      <dgm:prSet presAssocID="{C2A49D67-0F33-409F-B98D-7288FC73780B}" presName="bentUpArrow1" presStyleLbl="alignImgPlace1" presStyleIdx="1" presStyleCnt="5" custLinFactNeighborX="33115"/>
      <dgm:spPr/>
    </dgm:pt>
    <dgm:pt modelId="{F7A6D16F-D92D-43F5-9E67-FFE196D073D9}" type="pres">
      <dgm:prSet presAssocID="{C2A49D67-0F33-409F-B98D-7288FC73780B}" presName="ParentText" presStyleLbl="node1" presStyleIdx="1" presStyleCnt="6" custLinFactNeighborX="-6685">
        <dgm:presLayoutVars>
          <dgm:chMax val="1"/>
          <dgm:chPref val="1"/>
          <dgm:bulletEnabled val="1"/>
        </dgm:presLayoutVars>
      </dgm:prSet>
      <dgm:spPr/>
    </dgm:pt>
    <dgm:pt modelId="{EA7719A2-A342-40F7-93F9-7A1C573F6B30}" type="pres">
      <dgm:prSet presAssocID="{C2A49D67-0F33-409F-B98D-7288FC73780B}" presName="ChildText" presStyleLbl="revTx" presStyleIdx="1" presStyleCnt="5" custScaleX="205511" custLinFactNeighborX="44441">
        <dgm:presLayoutVars>
          <dgm:chMax val="0"/>
          <dgm:chPref val="0"/>
          <dgm:bulletEnabled val="1"/>
        </dgm:presLayoutVars>
      </dgm:prSet>
      <dgm:spPr/>
    </dgm:pt>
    <dgm:pt modelId="{B4675B6A-E7BC-49E9-AEF9-FE5BA050DE5A}" type="pres">
      <dgm:prSet presAssocID="{21245F79-C467-4288-9530-2BDEFB42CCB5}" presName="sibTrans" presStyleCnt="0"/>
      <dgm:spPr/>
    </dgm:pt>
    <dgm:pt modelId="{7E9B41A3-DE17-4F1B-BA86-9129A61C1673}" type="pres">
      <dgm:prSet presAssocID="{8EC80730-DCB1-4D2B-BA43-083CF04B3E8D}" presName="composite" presStyleCnt="0"/>
      <dgm:spPr/>
    </dgm:pt>
    <dgm:pt modelId="{FE42D328-FFDF-4269-B869-0ECA1E05F4D8}" type="pres">
      <dgm:prSet presAssocID="{8EC80730-DCB1-4D2B-BA43-083CF04B3E8D}" presName="bentUpArrow1" presStyleLbl="alignImgPlace1" presStyleIdx="2" presStyleCnt="5" custLinFactNeighborX="38884"/>
      <dgm:spPr/>
    </dgm:pt>
    <dgm:pt modelId="{F1AFC501-7499-4C30-AB9E-C02B96769410}" type="pres">
      <dgm:prSet presAssocID="{8EC80730-DCB1-4D2B-BA43-083CF04B3E8D}" presName="ParentText" presStyleLbl="node1" presStyleIdx="2" presStyleCnt="6" custLinFactNeighborX="-5969" custLinFactNeighborY="-3878">
        <dgm:presLayoutVars>
          <dgm:chMax val="1"/>
          <dgm:chPref val="1"/>
          <dgm:bulletEnabled val="1"/>
        </dgm:presLayoutVars>
      </dgm:prSet>
      <dgm:spPr/>
    </dgm:pt>
    <dgm:pt modelId="{61710741-DB9E-4156-A7EF-8FC6AFD73936}" type="pres">
      <dgm:prSet presAssocID="{8EC80730-DCB1-4D2B-BA43-083CF04B3E8D}" presName="ChildText" presStyleLbl="revTx" presStyleIdx="2" presStyleCnt="5" custScaleX="205511" custLinFactNeighborX="49805">
        <dgm:presLayoutVars>
          <dgm:chMax val="0"/>
          <dgm:chPref val="0"/>
          <dgm:bulletEnabled val="1"/>
        </dgm:presLayoutVars>
      </dgm:prSet>
      <dgm:spPr/>
    </dgm:pt>
    <dgm:pt modelId="{60784377-B1A1-4678-B031-3D05C8BBFF01}" type="pres">
      <dgm:prSet presAssocID="{5C0371E6-54B7-48ED-8C99-674F0C741EEB}" presName="sibTrans" presStyleCnt="0"/>
      <dgm:spPr/>
    </dgm:pt>
    <dgm:pt modelId="{AF898976-AF8A-4352-93D1-C0F2B059A419}" type="pres">
      <dgm:prSet presAssocID="{29054FEB-5531-49F1-B734-CE0AB511A2A6}" presName="composite" presStyleCnt="0"/>
      <dgm:spPr/>
    </dgm:pt>
    <dgm:pt modelId="{C732E8EF-78B4-42F6-AB96-8222A02F4FFF}" type="pres">
      <dgm:prSet presAssocID="{29054FEB-5531-49F1-B734-CE0AB511A2A6}" presName="bentUpArrow1" presStyleLbl="alignImgPlace1" presStyleIdx="3" presStyleCnt="5" custLinFactNeighborX="39858"/>
      <dgm:spPr/>
    </dgm:pt>
    <dgm:pt modelId="{977F0280-8534-4827-9646-7CEA1DEC5A60}" type="pres">
      <dgm:prSet presAssocID="{29054FEB-5531-49F1-B734-CE0AB511A2A6}" presName="ParentText" presStyleLbl="node1" presStyleIdx="3" presStyleCnt="6" custScaleX="128667" custLinFactNeighborX="-428">
        <dgm:presLayoutVars>
          <dgm:chMax val="1"/>
          <dgm:chPref val="1"/>
          <dgm:bulletEnabled val="1"/>
        </dgm:presLayoutVars>
      </dgm:prSet>
      <dgm:spPr/>
    </dgm:pt>
    <dgm:pt modelId="{60F6A336-218A-4DEE-885D-8626931AB747}" type="pres">
      <dgm:prSet presAssocID="{29054FEB-5531-49F1-B734-CE0AB511A2A6}" presName="ChildText" presStyleLbl="revTx" presStyleIdx="3" presStyleCnt="5" custScaleX="205511" custLinFactNeighborX="68873">
        <dgm:presLayoutVars>
          <dgm:chMax val="0"/>
          <dgm:chPref val="0"/>
          <dgm:bulletEnabled val="1"/>
        </dgm:presLayoutVars>
      </dgm:prSet>
      <dgm:spPr/>
    </dgm:pt>
    <dgm:pt modelId="{B1C620BC-64BE-4C49-87EA-F3C2AEDE4170}" type="pres">
      <dgm:prSet presAssocID="{00A8BEAD-2505-4A53-AF0B-8F4572D0E06A}" presName="sibTrans" presStyleCnt="0"/>
      <dgm:spPr/>
    </dgm:pt>
    <dgm:pt modelId="{B3DCD066-D261-4112-91FD-3372D4468C5F}" type="pres">
      <dgm:prSet presAssocID="{5E494B56-6474-4987-AD50-3A790F2F6FC9}" presName="composite" presStyleCnt="0"/>
      <dgm:spPr/>
    </dgm:pt>
    <dgm:pt modelId="{47D75965-951F-4353-A361-408548D4B375}" type="pres">
      <dgm:prSet presAssocID="{5E494B56-6474-4987-AD50-3A790F2F6FC9}" presName="bentUpArrow1" presStyleLbl="alignImgPlace1" presStyleIdx="4" presStyleCnt="5" custLinFactNeighborX="63343"/>
      <dgm:spPr/>
    </dgm:pt>
    <dgm:pt modelId="{0F482314-5F54-43AF-9194-42DCE989E25F}" type="pres">
      <dgm:prSet presAssocID="{5E494B56-6474-4987-AD50-3A790F2F6FC9}" presName="ParentText" presStyleLbl="node1" presStyleIdx="4" presStyleCnt="6" custLinFactNeighborX="14514">
        <dgm:presLayoutVars>
          <dgm:chMax val="1"/>
          <dgm:chPref val="1"/>
          <dgm:bulletEnabled val="1"/>
        </dgm:presLayoutVars>
      </dgm:prSet>
      <dgm:spPr/>
    </dgm:pt>
    <dgm:pt modelId="{7E488690-10BB-4DCC-A1A6-71F1D2687CCD}" type="pres">
      <dgm:prSet presAssocID="{5E494B56-6474-4987-AD50-3A790F2F6FC9}" presName="ChildText" presStyleLbl="revTx" presStyleIdx="4" presStyleCnt="5" custScaleX="205511" custLinFactNeighborX="67457">
        <dgm:presLayoutVars>
          <dgm:chMax val="0"/>
          <dgm:chPref val="0"/>
          <dgm:bulletEnabled val="1"/>
        </dgm:presLayoutVars>
      </dgm:prSet>
      <dgm:spPr/>
    </dgm:pt>
    <dgm:pt modelId="{86D4AD65-6C4A-40C0-95BF-672B564DF00B}" type="pres">
      <dgm:prSet presAssocID="{83BDCB0E-DE3F-42A8-81BF-4CD0CC7B0538}" presName="sibTrans" presStyleCnt="0"/>
      <dgm:spPr/>
    </dgm:pt>
    <dgm:pt modelId="{D602765B-E634-401C-8E49-C1B479648FEA}" type="pres">
      <dgm:prSet presAssocID="{4E2788EF-72E9-4F2E-9D2F-89C07F3D371F}" presName="composite" presStyleCnt="0"/>
      <dgm:spPr/>
    </dgm:pt>
    <dgm:pt modelId="{3A1D73B5-5DAB-46C8-B5FD-98FEB71307DC}" type="pres">
      <dgm:prSet presAssocID="{4E2788EF-72E9-4F2E-9D2F-89C07F3D371F}" presName="ParentText" presStyleLbl="node1" presStyleIdx="5" presStyleCnt="6" custLinFactNeighborX="15224">
        <dgm:presLayoutVars>
          <dgm:chMax val="1"/>
          <dgm:chPref val="1"/>
          <dgm:bulletEnabled val="1"/>
        </dgm:presLayoutVars>
      </dgm:prSet>
      <dgm:spPr/>
    </dgm:pt>
  </dgm:ptLst>
  <dgm:cxnLst>
    <dgm:cxn modelId="{B97BEB0E-3139-49FF-BE17-B6C597F2BA7F}" srcId="{EC82645A-88DB-4135-BF92-D1B05356C91B}" destId="{4E2788EF-72E9-4F2E-9D2F-89C07F3D371F}" srcOrd="5" destOrd="0" parTransId="{5DB0D551-A700-448A-ABD4-B29182DD6EB8}" sibTransId="{B9634959-AB47-4E0B-832F-E6623341A8DB}"/>
    <dgm:cxn modelId="{6CDE9910-32FA-4CD3-813F-3438FCEDDF5D}" type="presOf" srcId="{1C09D275-76D8-4933-9BFC-DEBC9F46D3CE}" destId="{60F6A336-218A-4DEE-885D-8626931AB747}" srcOrd="0" destOrd="0" presId="urn:microsoft.com/office/officeart/2005/8/layout/StepDownProcess"/>
    <dgm:cxn modelId="{8A68B513-3048-4299-B77A-8AA587EE799A}" srcId="{EC82645A-88DB-4135-BF92-D1B05356C91B}" destId="{C2A49D67-0F33-409F-B98D-7288FC73780B}" srcOrd="1" destOrd="0" parTransId="{22B9F1D1-F866-4332-A8B9-C7376A99A580}" sibTransId="{21245F79-C467-4288-9530-2BDEFB42CCB5}"/>
    <dgm:cxn modelId="{FFC2571C-8CC2-4EAD-925D-54833D1A4033}" srcId="{C2A49D67-0F33-409F-B98D-7288FC73780B}" destId="{9029C845-84B1-4CEE-B61D-A7902CA41E97}" srcOrd="0" destOrd="0" parTransId="{C31EE6F3-F752-4D1C-B627-076BD93D43D4}" sibTransId="{90EE7DC1-3474-4382-B259-7ADA578C7A01}"/>
    <dgm:cxn modelId="{3D675926-3BF1-48DE-8B45-06D0D4296978}" type="presOf" srcId="{5E494B56-6474-4987-AD50-3A790F2F6FC9}" destId="{0F482314-5F54-43AF-9194-42DCE989E25F}" srcOrd="0" destOrd="0" presId="urn:microsoft.com/office/officeart/2005/8/layout/StepDownProcess"/>
    <dgm:cxn modelId="{B8B12D28-D8D4-4A29-875B-436C6721079E}" srcId="{5E494B56-6474-4987-AD50-3A790F2F6FC9}" destId="{BF60C03D-F37B-4D0C-84FD-0BBBE207997B}" srcOrd="0" destOrd="0" parTransId="{C5DB360C-F034-44F9-92F1-6C859769747D}" sibTransId="{83DA97E2-487D-4326-85C2-5F99BB56EF4F}"/>
    <dgm:cxn modelId="{C9EE0D2B-8542-4863-9F64-FAF48F8D85DA}" type="presOf" srcId="{2A830CA2-37B3-42C4-BA49-88DAE7348A03}" destId="{84212C37-DD95-4B7E-B127-38F422BC2009}" srcOrd="0" destOrd="0" presId="urn:microsoft.com/office/officeart/2005/8/layout/StepDownProcess"/>
    <dgm:cxn modelId="{D90DB32E-735C-4CCB-8DE7-B3270E4AAC79}" type="presOf" srcId="{8ACF9780-5D06-45CF-84BB-FB52754F3AE9}" destId="{EB670E93-4205-49B7-8127-C1BEE8890262}" srcOrd="0" destOrd="0" presId="urn:microsoft.com/office/officeart/2005/8/layout/StepDownProcess"/>
    <dgm:cxn modelId="{30AB0E40-6E07-4C24-A97F-4B7EF86127C8}" srcId="{8EC80730-DCB1-4D2B-BA43-083CF04B3E8D}" destId="{EF5313E1-2903-4813-89EF-CBB09E5010CF}" srcOrd="0" destOrd="0" parTransId="{85AF6099-6712-4E86-8CFB-6F2027F7B494}" sibTransId="{D6AD5FD4-7E0D-4B59-B737-6A0A1DDA07B1}"/>
    <dgm:cxn modelId="{9B5F5A4C-3943-4712-8822-50BECA513517}" srcId="{EC82645A-88DB-4135-BF92-D1B05356C91B}" destId="{8ACF9780-5D06-45CF-84BB-FB52754F3AE9}" srcOrd="0" destOrd="0" parTransId="{F411D19D-F818-4543-9D3E-ADD30700734F}" sibTransId="{06896FDC-8B2C-4A27-9D07-F6FDE93B5680}"/>
    <dgm:cxn modelId="{CE908171-A7D8-4B92-A418-ACC182D8087E}" srcId="{EC82645A-88DB-4135-BF92-D1B05356C91B}" destId="{5E494B56-6474-4987-AD50-3A790F2F6FC9}" srcOrd="4" destOrd="0" parTransId="{B596E2B3-DEDD-42AA-8483-86D3DBF50104}" sibTransId="{83BDCB0E-DE3F-42A8-81BF-4CD0CC7B0538}"/>
    <dgm:cxn modelId="{BB97D873-D4F9-4BE6-83BA-4612546B2CA5}" type="presOf" srcId="{EF5313E1-2903-4813-89EF-CBB09E5010CF}" destId="{61710741-DB9E-4156-A7EF-8FC6AFD73936}" srcOrd="0" destOrd="0" presId="urn:microsoft.com/office/officeart/2005/8/layout/StepDownProcess"/>
    <dgm:cxn modelId="{A60C3483-7215-43FA-8513-8E981498DD39}" type="presOf" srcId="{29054FEB-5531-49F1-B734-CE0AB511A2A6}" destId="{977F0280-8534-4827-9646-7CEA1DEC5A60}" srcOrd="0" destOrd="0" presId="urn:microsoft.com/office/officeart/2005/8/layout/StepDownProcess"/>
    <dgm:cxn modelId="{62243991-5A78-42B9-83EE-9449B191ED22}" srcId="{8ACF9780-5D06-45CF-84BB-FB52754F3AE9}" destId="{2A830CA2-37B3-42C4-BA49-88DAE7348A03}" srcOrd="0" destOrd="0" parTransId="{0E9210B3-ADCF-4DCB-BBE2-B59C8D35B25D}" sibTransId="{1AA5D498-AC86-4BFB-AEC3-4454CC5E0944}"/>
    <dgm:cxn modelId="{D7008F92-4C3B-42C2-97A0-8029ECCE00D7}" type="presOf" srcId="{4E2788EF-72E9-4F2E-9D2F-89C07F3D371F}" destId="{3A1D73B5-5DAB-46C8-B5FD-98FEB71307DC}" srcOrd="0" destOrd="0" presId="urn:microsoft.com/office/officeart/2005/8/layout/StepDownProcess"/>
    <dgm:cxn modelId="{C8852193-FA2A-4C76-9890-3CC10F02EBD1}" type="presOf" srcId="{EC82645A-88DB-4135-BF92-D1B05356C91B}" destId="{6CB54C4C-EA25-4309-9A1B-5F795AE62862}" srcOrd="0" destOrd="0" presId="urn:microsoft.com/office/officeart/2005/8/layout/StepDownProcess"/>
    <dgm:cxn modelId="{4C0450AA-CC2C-4F5D-89CC-EDBF48AB49EF}" type="presOf" srcId="{8EC80730-DCB1-4D2B-BA43-083CF04B3E8D}" destId="{F1AFC501-7499-4C30-AB9E-C02B96769410}" srcOrd="0" destOrd="0" presId="urn:microsoft.com/office/officeart/2005/8/layout/StepDownProcess"/>
    <dgm:cxn modelId="{F273ABCE-2D6B-467C-991D-7541C4B88B71}" srcId="{EC82645A-88DB-4135-BF92-D1B05356C91B}" destId="{8EC80730-DCB1-4D2B-BA43-083CF04B3E8D}" srcOrd="2" destOrd="0" parTransId="{056D81C4-C9A6-4314-AA29-7F89142CDCE6}" sibTransId="{5C0371E6-54B7-48ED-8C99-674F0C741EEB}"/>
    <dgm:cxn modelId="{83A354D0-9E94-4F79-BF80-25AEC360CF5E}" srcId="{29054FEB-5531-49F1-B734-CE0AB511A2A6}" destId="{1C09D275-76D8-4933-9BFC-DEBC9F46D3CE}" srcOrd="0" destOrd="0" parTransId="{0C80C1D2-8840-4AF1-9EE0-0A0B665A55E2}" sibTransId="{816B582B-45D2-4FC6-B973-F1EC7E0C42BC}"/>
    <dgm:cxn modelId="{9A3356D6-E70C-402C-99DA-5BC10AF3A0A7}" srcId="{EC82645A-88DB-4135-BF92-D1B05356C91B}" destId="{29054FEB-5531-49F1-B734-CE0AB511A2A6}" srcOrd="3" destOrd="0" parTransId="{1B836825-7420-481F-AB1D-4C9C6921DED4}" sibTransId="{00A8BEAD-2505-4A53-AF0B-8F4572D0E06A}"/>
    <dgm:cxn modelId="{C718E7D7-B051-4C4B-89FD-07E84D1C0955}" type="presOf" srcId="{9029C845-84B1-4CEE-B61D-A7902CA41E97}" destId="{EA7719A2-A342-40F7-93F9-7A1C573F6B30}" srcOrd="0" destOrd="0" presId="urn:microsoft.com/office/officeart/2005/8/layout/StepDownProcess"/>
    <dgm:cxn modelId="{74BE61E2-D438-48D0-9EA3-C4EFD039EF66}" type="presOf" srcId="{BF60C03D-F37B-4D0C-84FD-0BBBE207997B}" destId="{7E488690-10BB-4DCC-A1A6-71F1D2687CCD}" srcOrd="0" destOrd="0" presId="urn:microsoft.com/office/officeart/2005/8/layout/StepDownProcess"/>
    <dgm:cxn modelId="{6EF0BBEB-7125-45FB-9047-EFE78E3D94AB}" type="presOf" srcId="{C2A49D67-0F33-409F-B98D-7288FC73780B}" destId="{F7A6D16F-D92D-43F5-9E67-FFE196D073D9}" srcOrd="0" destOrd="0" presId="urn:microsoft.com/office/officeart/2005/8/layout/StepDownProcess"/>
    <dgm:cxn modelId="{42D0D9C7-EF2C-4C2F-980C-82413A1C62A7}" type="presParOf" srcId="{6CB54C4C-EA25-4309-9A1B-5F795AE62862}" destId="{06FC172D-CB82-410D-82DC-7DA6C6367869}" srcOrd="0" destOrd="0" presId="urn:microsoft.com/office/officeart/2005/8/layout/StepDownProcess"/>
    <dgm:cxn modelId="{F3BB7FBF-3ADD-49EC-96C3-F0B589CBFB3D}" type="presParOf" srcId="{06FC172D-CB82-410D-82DC-7DA6C6367869}" destId="{2294BF3F-8E72-4601-91E8-B55ABB035CF6}" srcOrd="0" destOrd="0" presId="urn:microsoft.com/office/officeart/2005/8/layout/StepDownProcess"/>
    <dgm:cxn modelId="{8FCD9ACB-AABE-493B-9F7A-4DFF36810A55}" type="presParOf" srcId="{06FC172D-CB82-410D-82DC-7DA6C6367869}" destId="{EB670E93-4205-49B7-8127-C1BEE8890262}" srcOrd="1" destOrd="0" presId="urn:microsoft.com/office/officeart/2005/8/layout/StepDownProcess"/>
    <dgm:cxn modelId="{0ABEE529-91A2-43DA-8878-262EAB39A4FE}" type="presParOf" srcId="{06FC172D-CB82-410D-82DC-7DA6C6367869}" destId="{84212C37-DD95-4B7E-B127-38F422BC2009}" srcOrd="2" destOrd="0" presId="urn:microsoft.com/office/officeart/2005/8/layout/StepDownProcess"/>
    <dgm:cxn modelId="{87552A24-CBAC-4776-AB9A-DC017B6C9CF0}" type="presParOf" srcId="{6CB54C4C-EA25-4309-9A1B-5F795AE62862}" destId="{E6B2B38C-B967-4EF1-97FE-FCC332B818D8}" srcOrd="1" destOrd="0" presId="urn:microsoft.com/office/officeart/2005/8/layout/StepDownProcess"/>
    <dgm:cxn modelId="{D665ADC3-32F1-454D-A6BE-0D61D0197712}" type="presParOf" srcId="{6CB54C4C-EA25-4309-9A1B-5F795AE62862}" destId="{09F3E6A0-30D2-44A8-B444-6AF0B8FCCF7F}" srcOrd="2" destOrd="0" presId="urn:microsoft.com/office/officeart/2005/8/layout/StepDownProcess"/>
    <dgm:cxn modelId="{249073C5-90F8-448B-9C52-89546755CEDD}" type="presParOf" srcId="{09F3E6A0-30D2-44A8-B444-6AF0B8FCCF7F}" destId="{D3E70C3A-5B4E-45CA-B607-2445A1AC84ED}" srcOrd="0" destOrd="0" presId="urn:microsoft.com/office/officeart/2005/8/layout/StepDownProcess"/>
    <dgm:cxn modelId="{F60AA424-852A-4411-B7F8-950906DDF17C}" type="presParOf" srcId="{09F3E6A0-30D2-44A8-B444-6AF0B8FCCF7F}" destId="{F7A6D16F-D92D-43F5-9E67-FFE196D073D9}" srcOrd="1" destOrd="0" presId="urn:microsoft.com/office/officeart/2005/8/layout/StepDownProcess"/>
    <dgm:cxn modelId="{0424952D-7F11-4475-AEB2-CCAEAD78421F}" type="presParOf" srcId="{09F3E6A0-30D2-44A8-B444-6AF0B8FCCF7F}" destId="{EA7719A2-A342-40F7-93F9-7A1C573F6B30}" srcOrd="2" destOrd="0" presId="urn:microsoft.com/office/officeart/2005/8/layout/StepDownProcess"/>
    <dgm:cxn modelId="{7EB46864-15CD-4792-AB8D-AFBA871971A5}" type="presParOf" srcId="{6CB54C4C-EA25-4309-9A1B-5F795AE62862}" destId="{B4675B6A-E7BC-49E9-AEF9-FE5BA050DE5A}" srcOrd="3" destOrd="0" presId="urn:microsoft.com/office/officeart/2005/8/layout/StepDownProcess"/>
    <dgm:cxn modelId="{89BB143C-7010-4F90-B41F-7FF346EF79D4}" type="presParOf" srcId="{6CB54C4C-EA25-4309-9A1B-5F795AE62862}" destId="{7E9B41A3-DE17-4F1B-BA86-9129A61C1673}" srcOrd="4" destOrd="0" presId="urn:microsoft.com/office/officeart/2005/8/layout/StepDownProcess"/>
    <dgm:cxn modelId="{ACCC5F3C-5F69-4D17-B236-04F91645150B}" type="presParOf" srcId="{7E9B41A3-DE17-4F1B-BA86-9129A61C1673}" destId="{FE42D328-FFDF-4269-B869-0ECA1E05F4D8}" srcOrd="0" destOrd="0" presId="urn:microsoft.com/office/officeart/2005/8/layout/StepDownProcess"/>
    <dgm:cxn modelId="{5AE48F05-2E8F-4305-97B5-191792E00172}" type="presParOf" srcId="{7E9B41A3-DE17-4F1B-BA86-9129A61C1673}" destId="{F1AFC501-7499-4C30-AB9E-C02B96769410}" srcOrd="1" destOrd="0" presId="urn:microsoft.com/office/officeart/2005/8/layout/StepDownProcess"/>
    <dgm:cxn modelId="{355E3052-0709-4868-8C1E-94C03FB1E751}" type="presParOf" srcId="{7E9B41A3-DE17-4F1B-BA86-9129A61C1673}" destId="{61710741-DB9E-4156-A7EF-8FC6AFD73936}" srcOrd="2" destOrd="0" presId="urn:microsoft.com/office/officeart/2005/8/layout/StepDownProcess"/>
    <dgm:cxn modelId="{1E7850C8-0426-4AFE-8C2E-E928978215F2}" type="presParOf" srcId="{6CB54C4C-EA25-4309-9A1B-5F795AE62862}" destId="{60784377-B1A1-4678-B031-3D05C8BBFF01}" srcOrd="5" destOrd="0" presId="urn:microsoft.com/office/officeart/2005/8/layout/StepDownProcess"/>
    <dgm:cxn modelId="{F177EFDC-5908-4AFD-83BC-B36B088009FA}" type="presParOf" srcId="{6CB54C4C-EA25-4309-9A1B-5F795AE62862}" destId="{AF898976-AF8A-4352-93D1-C0F2B059A419}" srcOrd="6" destOrd="0" presId="urn:microsoft.com/office/officeart/2005/8/layout/StepDownProcess"/>
    <dgm:cxn modelId="{25F00B3E-3638-46AB-8DB9-BDE1830B030F}" type="presParOf" srcId="{AF898976-AF8A-4352-93D1-C0F2B059A419}" destId="{C732E8EF-78B4-42F6-AB96-8222A02F4FFF}" srcOrd="0" destOrd="0" presId="urn:microsoft.com/office/officeart/2005/8/layout/StepDownProcess"/>
    <dgm:cxn modelId="{B5FBDF94-19C6-433C-9011-94D204864957}" type="presParOf" srcId="{AF898976-AF8A-4352-93D1-C0F2B059A419}" destId="{977F0280-8534-4827-9646-7CEA1DEC5A60}" srcOrd="1" destOrd="0" presId="urn:microsoft.com/office/officeart/2005/8/layout/StepDownProcess"/>
    <dgm:cxn modelId="{94946DB3-6E35-4510-9477-B64CE65F580D}" type="presParOf" srcId="{AF898976-AF8A-4352-93D1-C0F2B059A419}" destId="{60F6A336-218A-4DEE-885D-8626931AB747}" srcOrd="2" destOrd="0" presId="urn:microsoft.com/office/officeart/2005/8/layout/StepDownProcess"/>
    <dgm:cxn modelId="{DD948754-3B45-4EF6-B46E-09CA0DDE21B3}" type="presParOf" srcId="{6CB54C4C-EA25-4309-9A1B-5F795AE62862}" destId="{B1C620BC-64BE-4C49-87EA-F3C2AEDE4170}" srcOrd="7" destOrd="0" presId="urn:microsoft.com/office/officeart/2005/8/layout/StepDownProcess"/>
    <dgm:cxn modelId="{2265F61E-D9E5-4FC3-8E00-47E2CAC35543}" type="presParOf" srcId="{6CB54C4C-EA25-4309-9A1B-5F795AE62862}" destId="{B3DCD066-D261-4112-91FD-3372D4468C5F}" srcOrd="8" destOrd="0" presId="urn:microsoft.com/office/officeart/2005/8/layout/StepDownProcess"/>
    <dgm:cxn modelId="{5B4EB5F2-B1DF-403A-B507-4D00B6972416}" type="presParOf" srcId="{B3DCD066-D261-4112-91FD-3372D4468C5F}" destId="{47D75965-951F-4353-A361-408548D4B375}" srcOrd="0" destOrd="0" presId="urn:microsoft.com/office/officeart/2005/8/layout/StepDownProcess"/>
    <dgm:cxn modelId="{69096920-5166-4508-9650-14BD53B8E41B}" type="presParOf" srcId="{B3DCD066-D261-4112-91FD-3372D4468C5F}" destId="{0F482314-5F54-43AF-9194-42DCE989E25F}" srcOrd="1" destOrd="0" presId="urn:microsoft.com/office/officeart/2005/8/layout/StepDownProcess"/>
    <dgm:cxn modelId="{4D146B3F-1658-4E51-821D-62948CD7B7AF}" type="presParOf" srcId="{B3DCD066-D261-4112-91FD-3372D4468C5F}" destId="{7E488690-10BB-4DCC-A1A6-71F1D2687CCD}" srcOrd="2" destOrd="0" presId="urn:microsoft.com/office/officeart/2005/8/layout/StepDownProcess"/>
    <dgm:cxn modelId="{7EB95956-D153-42AF-BB63-4378654FCA76}" type="presParOf" srcId="{6CB54C4C-EA25-4309-9A1B-5F795AE62862}" destId="{86D4AD65-6C4A-40C0-95BF-672B564DF00B}" srcOrd="9" destOrd="0" presId="urn:microsoft.com/office/officeart/2005/8/layout/StepDownProcess"/>
    <dgm:cxn modelId="{3DECE9B7-EBAE-4846-B188-6680BB6FB3F2}" type="presParOf" srcId="{6CB54C4C-EA25-4309-9A1B-5F795AE62862}" destId="{D602765B-E634-401C-8E49-C1B479648FEA}" srcOrd="10" destOrd="0" presId="urn:microsoft.com/office/officeart/2005/8/layout/StepDownProcess"/>
    <dgm:cxn modelId="{C2E715FD-8C31-40B1-B7FC-5C6D33C35A50}" type="presParOf" srcId="{D602765B-E634-401C-8E49-C1B479648FEA}" destId="{3A1D73B5-5DAB-46C8-B5FD-98FEB71307D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4BF3F-8E72-4601-91E8-B55ABB035CF6}">
      <dsp:nvSpPr>
        <dsp:cNvPr id="0" name=""/>
        <dsp:cNvSpPr/>
      </dsp:nvSpPr>
      <dsp:spPr>
        <a:xfrm rot="5400000">
          <a:off x="1693859" y="621625"/>
          <a:ext cx="535080" cy="6091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670E93-4205-49B7-8127-C1BEE8890262}">
      <dsp:nvSpPr>
        <dsp:cNvPr id="0" name=""/>
        <dsp:cNvSpPr/>
      </dsp:nvSpPr>
      <dsp:spPr>
        <a:xfrm>
          <a:off x="1162394" y="28478"/>
          <a:ext cx="1116924" cy="630503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Caught Speeding</a:t>
          </a:r>
        </a:p>
      </dsp:txBody>
      <dsp:txXfrm>
        <a:off x="1193178" y="59262"/>
        <a:ext cx="1055356" cy="568935"/>
      </dsp:txXfrm>
    </dsp:sp>
    <dsp:sp modelId="{84212C37-DD95-4B7E-B127-38F422BC2009}">
      <dsp:nvSpPr>
        <dsp:cNvPr id="0" name=""/>
        <dsp:cNvSpPr/>
      </dsp:nvSpPr>
      <dsp:spPr>
        <a:xfrm>
          <a:off x="2271583" y="88611"/>
          <a:ext cx="1346358" cy="50960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1" kern="1200" dirty="0"/>
            <a:t>Why?</a:t>
          </a:r>
        </a:p>
      </dsp:txBody>
      <dsp:txXfrm>
        <a:off x="2271583" y="88611"/>
        <a:ext cx="1346358" cy="509600"/>
      </dsp:txXfrm>
    </dsp:sp>
    <dsp:sp modelId="{D3E70C3A-5B4E-45CA-B607-2445A1AC84ED}">
      <dsp:nvSpPr>
        <dsp:cNvPr id="0" name=""/>
        <dsp:cNvSpPr/>
      </dsp:nvSpPr>
      <dsp:spPr>
        <a:xfrm rot="5400000">
          <a:off x="2669995" y="1329888"/>
          <a:ext cx="535080" cy="6091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297740"/>
            <a:satOff val="-4065"/>
            <a:lumOff val="20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A6D16F-D92D-43F5-9E67-FFE196D073D9}">
      <dsp:nvSpPr>
        <dsp:cNvPr id="0" name=""/>
        <dsp:cNvSpPr/>
      </dsp:nvSpPr>
      <dsp:spPr>
        <a:xfrm>
          <a:off x="2266289" y="736741"/>
          <a:ext cx="900760" cy="630503"/>
        </a:xfrm>
        <a:prstGeom prst="roundRect">
          <a:avLst>
            <a:gd name="adj" fmla="val 16670"/>
          </a:avLst>
        </a:prstGeom>
        <a:solidFill>
          <a:schemeClr val="accent4">
            <a:hueOff val="-213329"/>
            <a:satOff val="-2555"/>
            <a:lumOff val="70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Late for Work</a:t>
          </a:r>
        </a:p>
      </dsp:txBody>
      <dsp:txXfrm>
        <a:off x="2297073" y="767525"/>
        <a:ext cx="839192" cy="568935"/>
      </dsp:txXfrm>
    </dsp:sp>
    <dsp:sp modelId="{EA7719A2-A342-40F7-93F9-7A1C573F6B30}">
      <dsp:nvSpPr>
        <dsp:cNvPr id="0" name=""/>
        <dsp:cNvSpPr/>
      </dsp:nvSpPr>
      <dsp:spPr>
        <a:xfrm>
          <a:off x="3172794" y="796874"/>
          <a:ext cx="1346358" cy="50960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1" kern="1200" dirty="0"/>
            <a:t>Why?</a:t>
          </a:r>
        </a:p>
      </dsp:txBody>
      <dsp:txXfrm>
        <a:off x="3172794" y="796874"/>
        <a:ext cx="1346358" cy="509600"/>
      </dsp:txXfrm>
    </dsp:sp>
    <dsp:sp modelId="{FE42D328-FFDF-4269-B869-0ECA1E05F4D8}">
      <dsp:nvSpPr>
        <dsp:cNvPr id="0" name=""/>
        <dsp:cNvSpPr/>
      </dsp:nvSpPr>
      <dsp:spPr>
        <a:xfrm rot="5400000">
          <a:off x="3669739" y="2038151"/>
          <a:ext cx="535080" cy="6091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595481"/>
            <a:satOff val="-8130"/>
            <a:lumOff val="40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1AFC501-7499-4C30-AB9E-C02B96769410}">
      <dsp:nvSpPr>
        <dsp:cNvPr id="0" name=""/>
        <dsp:cNvSpPr/>
      </dsp:nvSpPr>
      <dsp:spPr>
        <a:xfrm>
          <a:off x="3237339" y="1420553"/>
          <a:ext cx="900760" cy="630503"/>
        </a:xfrm>
        <a:prstGeom prst="roundRect">
          <a:avLst>
            <a:gd name="adj" fmla="val 16670"/>
          </a:avLst>
        </a:prstGeom>
        <a:solidFill>
          <a:schemeClr val="accent4">
            <a:hueOff val="-426658"/>
            <a:satOff val="-5110"/>
            <a:lumOff val="141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Woke Up Late</a:t>
          </a:r>
        </a:p>
      </dsp:txBody>
      <dsp:txXfrm>
        <a:off x="3268123" y="1451337"/>
        <a:ext cx="839192" cy="568935"/>
      </dsp:txXfrm>
    </dsp:sp>
    <dsp:sp modelId="{61710741-DB9E-4156-A7EF-8FC6AFD73936}">
      <dsp:nvSpPr>
        <dsp:cNvPr id="0" name=""/>
        <dsp:cNvSpPr/>
      </dsp:nvSpPr>
      <dsp:spPr>
        <a:xfrm>
          <a:off x="4172537" y="1505137"/>
          <a:ext cx="1346358" cy="50960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1" kern="1200" dirty="0"/>
            <a:t>Why?</a:t>
          </a:r>
        </a:p>
      </dsp:txBody>
      <dsp:txXfrm>
        <a:off x="4172537" y="1505137"/>
        <a:ext cx="1346358" cy="509600"/>
      </dsp:txXfrm>
    </dsp:sp>
    <dsp:sp modelId="{C732E8EF-78B4-42F6-AB96-8222A02F4FFF}">
      <dsp:nvSpPr>
        <dsp:cNvPr id="0" name=""/>
        <dsp:cNvSpPr/>
      </dsp:nvSpPr>
      <dsp:spPr>
        <a:xfrm rot="5400000">
          <a:off x="4769384" y="2746414"/>
          <a:ext cx="535080" cy="6091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893221"/>
            <a:satOff val="-12194"/>
            <a:lumOff val="603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7F0280-8534-4827-9646-7CEA1DEC5A60}">
      <dsp:nvSpPr>
        <dsp:cNvPr id="0" name=""/>
        <dsp:cNvSpPr/>
      </dsp:nvSpPr>
      <dsp:spPr>
        <a:xfrm>
          <a:off x="4251852" y="2153267"/>
          <a:ext cx="1158981" cy="630503"/>
        </a:xfrm>
        <a:prstGeom prst="roundRect">
          <a:avLst>
            <a:gd name="adj" fmla="val 16670"/>
          </a:avLst>
        </a:prstGeom>
        <a:solidFill>
          <a:schemeClr val="accent4">
            <a:hueOff val="-639987"/>
            <a:satOff val="-7666"/>
            <a:lumOff val="211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Alarm Clock Didn’t Work</a:t>
          </a:r>
        </a:p>
      </dsp:txBody>
      <dsp:txXfrm>
        <a:off x="4282636" y="2184051"/>
        <a:ext cx="1097413" cy="568935"/>
      </dsp:txXfrm>
    </dsp:sp>
    <dsp:sp modelId="{60F6A336-218A-4DEE-885D-8626931AB747}">
      <dsp:nvSpPr>
        <dsp:cNvPr id="0" name=""/>
        <dsp:cNvSpPr/>
      </dsp:nvSpPr>
      <dsp:spPr>
        <a:xfrm>
          <a:off x="5391168" y="2213400"/>
          <a:ext cx="1346358" cy="50960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1" kern="1200" dirty="0"/>
            <a:t>Why?</a:t>
          </a:r>
        </a:p>
      </dsp:txBody>
      <dsp:txXfrm>
        <a:off x="5391168" y="2213400"/>
        <a:ext cx="1346358" cy="509600"/>
      </dsp:txXfrm>
    </dsp:sp>
    <dsp:sp modelId="{47D75965-951F-4353-A361-408548D4B375}">
      <dsp:nvSpPr>
        <dsp:cNvPr id="0" name=""/>
        <dsp:cNvSpPr/>
      </dsp:nvSpPr>
      <dsp:spPr>
        <a:xfrm rot="5400000">
          <a:off x="5747939" y="3454677"/>
          <a:ext cx="535080" cy="6091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-1190962"/>
            <a:satOff val="-16259"/>
            <a:lumOff val="80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F482314-5F54-43AF-9194-42DCE989E25F}">
      <dsp:nvSpPr>
        <dsp:cNvPr id="0" name=""/>
        <dsp:cNvSpPr/>
      </dsp:nvSpPr>
      <dsp:spPr>
        <a:xfrm>
          <a:off x="5351044" y="2861530"/>
          <a:ext cx="900760" cy="630503"/>
        </a:xfrm>
        <a:prstGeom prst="roundRect">
          <a:avLst>
            <a:gd name="adj" fmla="val 16670"/>
          </a:avLst>
        </a:prstGeom>
        <a:solidFill>
          <a:schemeClr val="accent4">
            <a:hueOff val="-853315"/>
            <a:satOff val="-10221"/>
            <a:lumOff val="282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Battery Died</a:t>
          </a:r>
        </a:p>
      </dsp:txBody>
      <dsp:txXfrm>
        <a:off x="5381828" y="2892314"/>
        <a:ext cx="839192" cy="568935"/>
      </dsp:txXfrm>
    </dsp:sp>
    <dsp:sp modelId="{7E488690-10BB-4DCC-A1A6-71F1D2687CCD}">
      <dsp:nvSpPr>
        <dsp:cNvPr id="0" name=""/>
        <dsp:cNvSpPr/>
      </dsp:nvSpPr>
      <dsp:spPr>
        <a:xfrm>
          <a:off x="6217382" y="2921663"/>
          <a:ext cx="1346358" cy="509600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1" kern="1200" dirty="0"/>
            <a:t>Why?</a:t>
          </a:r>
        </a:p>
      </dsp:txBody>
      <dsp:txXfrm>
        <a:off x="6217382" y="2921663"/>
        <a:ext cx="1346358" cy="509600"/>
      </dsp:txXfrm>
    </dsp:sp>
    <dsp:sp modelId="{3A1D73B5-5DAB-46C8-B5FD-98FEB71307DC}">
      <dsp:nvSpPr>
        <dsp:cNvPr id="0" name=""/>
        <dsp:cNvSpPr/>
      </dsp:nvSpPr>
      <dsp:spPr>
        <a:xfrm>
          <a:off x="6322041" y="3569793"/>
          <a:ext cx="900760" cy="630503"/>
        </a:xfrm>
        <a:prstGeom prst="roundRect">
          <a:avLst>
            <a:gd name="adj" fmla="val 16670"/>
          </a:avLst>
        </a:prstGeom>
        <a:solidFill>
          <a:schemeClr val="accent4">
            <a:hueOff val="-1066644"/>
            <a:satOff val="-12776"/>
            <a:lumOff val="353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/>
            <a:t>Didn’t Replace</a:t>
          </a:r>
        </a:p>
      </dsp:txBody>
      <dsp:txXfrm>
        <a:off x="6352825" y="3600577"/>
        <a:ext cx="839192" cy="568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DC252-2914-FC4A-8EBE-4125B8EC9D54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0689C-789D-A841-8A43-6D805A8AA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2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70DB24D0-545E-421D-95B8-FB9689ABED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D1D3A4CB-D52E-4CB3-9907-FC1238E1E5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9DB30FE0-0E05-4C9F-BFFE-D32648873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7445FC-D172-4DEA-B5A5-D926C25FF57F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99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254A246-250F-45C3-B260-CCD3E641E4F3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36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85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254A246-250F-45C3-B260-CCD3E641E4F3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37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44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0689C-789D-A841-8A43-6D805A8AA4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8BF8-5E15-5544-B6C4-298C7EC789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D9047-80D4-4982-A992-13074D976FC0}" type="slidenum">
              <a:rPr lang="en-CA" smtClean="0">
                <a:solidFill>
                  <a:prstClr val="black"/>
                </a:solidFill>
              </a:rPr>
              <a:pPr/>
              <a:t>18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5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6A19C80-0AD0-4A3B-B48F-693B3CE73636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23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45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C3634A-9987-422F-90EB-228B70BA15B1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24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733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99A23C0-7EB8-426D-9BB3-8B2A009B9A66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27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634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8BF8-5E15-5544-B6C4-298C7EC789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5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A8D808-69DB-42B2-8D58-52E50FBC9B6F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31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48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alt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A8D808-69DB-42B2-8D58-52E50FBC9B6F}" type="slidenum">
              <a:rPr lang="en-CA" altLang="en-US" smtClean="0">
                <a:latin typeface="Arial" pitchFamily="34" charset="0"/>
                <a:ea typeface="ＭＳ Ｐゴシック" pitchFamily="34" charset="-128"/>
              </a:rPr>
              <a:pPr eaLnBrk="1" hangingPunct="1">
                <a:spcBef>
                  <a:spcPct val="0"/>
                </a:spcBef>
              </a:pPr>
              <a:t>32</a:t>
            </a:fld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918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98BF8-5E15-5544-B6C4-298C7EC789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3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0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0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426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1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1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31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 Log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63084" y="1425400"/>
            <a:ext cx="10363200" cy="40999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rgbClr val="78BE2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ED8B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B9D3DC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6849659" y="6506186"/>
            <a:ext cx="2742191" cy="20291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kern="1200">
                <a:solidFill>
                  <a:schemeClr val="tx1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rgbClr val="898D8D"/>
                </a:solidFill>
              </a:rPr>
              <a:t>Affiliated with  •  Affilié à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63084" y="561403"/>
            <a:ext cx="10363200" cy="720000"/>
          </a:xfrm>
        </p:spPr>
        <p:txBody>
          <a:bodyPr bIns="36000" anchor="b" anchorCtr="0">
            <a:normAutofit/>
          </a:bodyPr>
          <a:lstStyle>
            <a:lvl1pPr algn="l">
              <a:defRPr sz="3200" b="1" cap="all" spc="-133">
                <a:solidFill>
                  <a:srgbClr val="0033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63086" y="1281403"/>
            <a:ext cx="11228916" cy="0"/>
          </a:xfrm>
          <a:prstGeom prst="line">
            <a:avLst/>
          </a:prstGeom>
          <a:ln>
            <a:solidFill>
              <a:srgbClr val="ED8B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801" y="6315654"/>
            <a:ext cx="944329" cy="488471"/>
          </a:xfrm>
        </p:spPr>
        <p:txBody>
          <a:bodyPr/>
          <a:lstStyle>
            <a:lvl1pPr>
              <a:defRPr>
                <a:solidFill>
                  <a:srgbClr val="0033A0"/>
                </a:solidFill>
              </a:defRPr>
            </a:lvl1pPr>
          </a:lstStyle>
          <a:p>
            <a:fld id="{A9ECC5C3-AB39-B144-AAF5-28F142C249A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53" y="6356453"/>
            <a:ext cx="1174668" cy="3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8750"/>
      </p:ext>
    </p:extLst>
  </p:cSld>
  <p:clrMapOvr>
    <a:masterClrMapping/>
  </p:clrMapOvr>
  <p:transition spd="slow">
    <p:plus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11256434" y="6467475"/>
            <a:ext cx="32596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algn="r" eaLnBrk="1" hangingPunct="1">
              <a:defRPr/>
            </a:pPr>
            <a:endParaRPr lang="en-US" altLang="en-US" sz="1200">
              <a:solidFill>
                <a:srgbClr val="878787"/>
              </a:solidFill>
              <a:latin typeface="Calibri" pitchFamily="-108" charset="0"/>
              <a:sym typeface="Calibri" pitchFamily="-108" charset="0"/>
            </a:endParaRPr>
          </a:p>
        </p:txBody>
      </p:sp>
      <p:pic>
        <p:nvPicPr>
          <p:cNvPr id="3" name="Picture 18" descr="Aspire deck_head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9" descr="Aspire_taglin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8" y="6527800"/>
            <a:ext cx="3657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" descr="Logo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9" y="5875338"/>
            <a:ext cx="2795244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/>
          </p:cNvSpPr>
          <p:nvPr userDrawn="1"/>
        </p:nvSpPr>
        <p:spPr bwMode="auto">
          <a:xfrm>
            <a:off x="7823200" y="44451"/>
            <a:ext cx="3759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08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800" b="1" dirty="0">
                <a:solidFill>
                  <a:srgbClr val="FFFFFF"/>
                </a:solidFill>
                <a:latin typeface="Calibri" panose="020F0502020204030204" pitchFamily="34" charset="0"/>
                <a:sym typeface="Verdana" charset="0"/>
              </a:rPr>
              <a:t>Adverse Events: Analyzing Systems</a:t>
            </a:r>
          </a:p>
        </p:txBody>
      </p:sp>
    </p:spTree>
    <p:extLst>
      <p:ext uri="{BB962C8B-B14F-4D97-AF65-F5344CB8AC3E}">
        <p14:creationId xmlns:p14="http://schemas.microsoft.com/office/powerpoint/2010/main" val="79068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0"/>
              </a:spcAft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Aft>
                <a:spcPts val="0"/>
              </a:spcAft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Aft>
                <a:spcPts val="0"/>
              </a:spcAft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Aft>
                <a:spcPts val="0"/>
              </a:spcAft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spcAft>
                <a:spcPts val="0"/>
              </a:spcAft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8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1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4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8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480" y="1996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480" y="1754392"/>
            <a:ext cx="9404723" cy="472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1AAA42-5973-1146-9ACE-133B9D31EC7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1B5-F77B-4B4F-8774-F49A0776F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9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4400" b="0" i="0" kern="1200" dirty="0">
          <a:solidFill>
            <a:srgbClr val="92D05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600"/>
        </a:spcAft>
        <a:buClr>
          <a:schemeClr val="accent1"/>
        </a:buClr>
        <a:buSzPct val="60000"/>
        <a:buFont typeface="Wingdings 3" pitchFamily="2" charset="2"/>
        <a:buChar char=""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pitchFamily="2" charset="2"/>
        <a:buChar char=""/>
        <a:defRPr sz="2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pitchFamily="2" charset="2"/>
        <a:buChar char=""/>
        <a:defRPr sz="24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pitchFamily="2" charset="2"/>
        <a:buChar char=""/>
        <a:defRPr sz="20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60000"/>
        <a:buFont typeface="Wingdings 3" pitchFamily="2" charset="2"/>
        <a:buChar char=""/>
        <a:defRPr sz="18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ientsafetyinstitute.ca/English/toolsResources/safetyCompetencies/Pages/default.aspx" TargetMode="External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ihi.org/resources/Pages/Tools/CauseandEffectDiagram.aspx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iUbfRzxNy20?feature=shar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" TargetMode="External"/><Relationship Id="rId2" Type="http://schemas.openxmlformats.org/officeDocument/2006/relationships/hyperlink" Target="https://thesystemsthinker.com/sectors/healthca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yalcollege.ca/en/events/advancing-safety-patients-in-residency-education-aspire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E512-8A24-B49F-6933-5B8341A1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5517397"/>
            <a:ext cx="11670224" cy="1078207"/>
          </a:xfrm>
        </p:spPr>
        <p:txBody>
          <a:bodyPr/>
          <a:lstStyle/>
          <a:p>
            <a:r>
              <a:rPr lang="en-CA" sz="2800" b="0" i="0" u="none" strike="noStrike">
                <a:solidFill>
                  <a:schemeClr val="tx1"/>
                </a:solidFill>
                <a:effectLst/>
              </a:rPr>
              <a:t>This work is licensed under CC BY-NC-SA 4.0. To view a copy of this license, visit: </a:t>
            </a:r>
            <a:r>
              <a:rPr lang="en-CA" sz="2800" b="0" i="0" u="none" strike="noStrike">
                <a:effectLst/>
              </a:rPr>
              <a:t>https://creativecommons.org/licenses/by-nc-sa/4.0/</a:t>
            </a:r>
            <a:endParaRPr lang="en-US" sz="2800"/>
          </a:p>
        </p:txBody>
      </p:sp>
      <p:pic>
        <p:nvPicPr>
          <p:cNvPr id="5" name="Picture 4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8EC714A3-454C-2A5F-01F8-B73E7F7C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7" y="595241"/>
            <a:ext cx="8649346" cy="47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0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A168-5814-EF42-B4E6-79E46CF4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243C-2098-EA4D-93C2-24243BEEB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754392"/>
            <a:ext cx="10552275" cy="4722608"/>
          </a:xfrm>
        </p:spPr>
        <p:txBody>
          <a:bodyPr>
            <a:normAutofit/>
          </a:bodyPr>
          <a:lstStyle/>
          <a:p>
            <a:r>
              <a:rPr lang="en-US" dirty="0"/>
              <a:t>Systems whose </a:t>
            </a:r>
            <a:r>
              <a:rPr lang="en-US" dirty="0" err="1"/>
              <a:t>behaviour</a:t>
            </a:r>
            <a:r>
              <a:rPr lang="en-US" dirty="0"/>
              <a:t> is intrinsically difficult to model due to the dependencies, competitions, relationships and other types of interactions between their parts, or between a given system and its environment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Human beings (physiology, pathophysiology)</a:t>
            </a:r>
          </a:p>
          <a:p>
            <a:pPr lvl="1"/>
            <a:r>
              <a:rPr lang="en-US" dirty="0"/>
              <a:t>Economies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Healthcare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9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563C-7B60-2F4F-9C30-11A8BE3F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971041"/>
            <a:ext cx="3419373" cy="257505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Example: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Hospital Capacity for Inpatient Care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74CE1-5838-C24F-98DE-8E34CD2059A9}"/>
              </a:ext>
            </a:extLst>
          </p:cNvPr>
          <p:cNvSpPr txBox="1"/>
          <p:nvPr/>
        </p:nvSpPr>
        <p:spPr>
          <a:xfrm>
            <a:off x="643855" y="3072385"/>
            <a:ext cx="3108057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7866272-2FFD-AF40-ABE2-C89B2C908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7583" y="1143000"/>
            <a:ext cx="7492038" cy="4645062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7BF52-8FFC-4F44-BFE8-3ACF5EC2EEF1}"/>
              </a:ext>
            </a:extLst>
          </p:cNvPr>
          <p:cNvSpPr txBox="1"/>
          <p:nvPr/>
        </p:nvSpPr>
        <p:spPr>
          <a:xfrm>
            <a:off x="4353258" y="6396335"/>
            <a:ext cx="677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designforimpact.substack.com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/p/three-ways-to-</a:t>
            </a:r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-a-complex</a:t>
            </a:r>
          </a:p>
        </p:txBody>
      </p:sp>
    </p:spTree>
    <p:extLst>
      <p:ext uri="{BB962C8B-B14F-4D97-AF65-F5344CB8AC3E}">
        <p14:creationId xmlns:p14="http://schemas.microsoft.com/office/powerpoint/2010/main" val="314790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611" y="1931694"/>
            <a:ext cx="3108626" cy="2362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Model of a</a:t>
            </a:r>
            <a:br>
              <a:rPr lang="en-US" sz="4000" dirty="0"/>
            </a:br>
            <a:r>
              <a:rPr lang="en-US" sz="4000" dirty="0"/>
              <a:t>Work System Map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3855" y="3072385"/>
            <a:ext cx="3108057" cy="2947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SEIPS model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6" y="768277"/>
            <a:ext cx="7241758" cy="4689037"/>
          </a:xfrm>
          <a:prstGeom prst="rect">
            <a:avLst/>
          </a:prstGeom>
          <a:noFill/>
          <a:effectLst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06025" y="5865911"/>
            <a:ext cx="56782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UW-Madison Systems Engineering Initiative for Patient Safety (SEIPS)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52E07-2409-4343-B338-1F887523702F}"/>
              </a:ext>
            </a:extLst>
          </p:cNvPr>
          <p:cNvSpPr txBox="1"/>
          <p:nvPr/>
        </p:nvSpPr>
        <p:spPr>
          <a:xfrm>
            <a:off x="4263242" y="6335521"/>
            <a:ext cx="79287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Carayon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Hundt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S., Karsh, B., </a:t>
            </a:r>
            <a:r>
              <a:rPr lang="en-US" sz="1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Gurses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 P. Alvarado, C. J., Smith, M., and Brennan, P. F. (2006).</a:t>
            </a:r>
          </a:p>
          <a:p>
            <a:pPr>
              <a:buClr>
                <a:schemeClr val="accent1"/>
              </a:buClr>
              <a:buSzPct val="80000"/>
            </a:pP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system design for patient safety: the SEIPS model. </a:t>
            </a:r>
            <a:r>
              <a:rPr lang="en-US" sz="13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and Safety in Healthcare, 15(Suppl I)</a:t>
            </a:r>
            <a:r>
              <a:rPr lang="en-US" sz="1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i50-i58.</a:t>
            </a:r>
          </a:p>
        </p:txBody>
      </p:sp>
    </p:spTree>
    <p:extLst>
      <p:ext uri="{BB962C8B-B14F-4D97-AF65-F5344CB8AC3E}">
        <p14:creationId xmlns:p14="http://schemas.microsoft.com/office/powerpoint/2010/main" val="152301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952FB-4ADF-7641-927F-FF137944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“Learning”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2D13-7045-0F4C-8BCE-09D09526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 fontScale="92500"/>
          </a:bodyPr>
          <a:lstStyle/>
          <a:p>
            <a:r>
              <a:rPr lang="en-US" dirty="0"/>
              <a:t>Feedback collected on system outputs</a:t>
            </a:r>
          </a:p>
          <a:p>
            <a:r>
              <a:rPr lang="en-US" dirty="0"/>
              <a:t>Feedback fed back to system for system improvements</a:t>
            </a:r>
          </a:p>
          <a:p>
            <a:r>
              <a:rPr lang="en-US" dirty="0"/>
              <a:t>Healthcare examples:</a:t>
            </a:r>
          </a:p>
          <a:p>
            <a:pPr lvl="1"/>
            <a:r>
              <a:rPr lang="en-US" dirty="0"/>
              <a:t>Infection rates</a:t>
            </a:r>
          </a:p>
          <a:p>
            <a:pPr lvl="1"/>
            <a:r>
              <a:rPr lang="en-US" dirty="0"/>
              <a:t>Readmission rates</a:t>
            </a:r>
          </a:p>
          <a:p>
            <a:pPr lvl="1"/>
            <a:r>
              <a:rPr lang="en-US" dirty="0"/>
              <a:t>Fall rates</a:t>
            </a:r>
          </a:p>
          <a:p>
            <a:pPr lvl="1"/>
            <a:r>
              <a:rPr lang="en-US" dirty="0"/>
              <a:t>Door to needle time (MI, CVA)</a:t>
            </a:r>
          </a:p>
          <a:p>
            <a:pPr lvl="1"/>
            <a:r>
              <a:rPr lang="en-US" dirty="0"/>
              <a:t>Patient satisfaction survey data</a:t>
            </a:r>
          </a:p>
          <a:p>
            <a:pPr lvl="1"/>
            <a:r>
              <a:rPr lang="en-US" dirty="0"/>
              <a:t>Personal performance data</a:t>
            </a:r>
          </a:p>
          <a:p>
            <a:r>
              <a:rPr lang="en-US" dirty="0"/>
              <a:t>Feedback loop ideally happens repeatedly </a:t>
            </a:r>
          </a:p>
        </p:txBody>
      </p:sp>
    </p:spTree>
    <p:extLst>
      <p:ext uri="{BB962C8B-B14F-4D97-AF65-F5344CB8AC3E}">
        <p14:creationId xmlns:p14="http://schemas.microsoft.com/office/powerpoint/2010/main" val="305523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696E3-9B90-4E4E-9E84-852C3239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Organizational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0D06-AC32-0C47-88A3-C69768DDD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Defined as the underlying beliefs, assumptions, values and ways of interacting that contribute to the social and psychological environment of an organization</a:t>
            </a:r>
          </a:p>
          <a:p>
            <a:r>
              <a:rPr lang="en-US" dirty="0"/>
              <a:t>Directly and significantly shapes attitudes and </a:t>
            </a:r>
            <a:r>
              <a:rPr lang="en-US" dirty="0" err="1"/>
              <a:t>behaviours</a:t>
            </a:r>
            <a:endParaRPr lang="en-US" dirty="0"/>
          </a:p>
          <a:p>
            <a:r>
              <a:rPr lang="en-US" dirty="0"/>
              <a:t>Examples of organizational cultures:</a:t>
            </a:r>
          </a:p>
          <a:p>
            <a:pPr lvl="1"/>
            <a:r>
              <a:rPr lang="en-US" dirty="0"/>
              <a:t>Team based vs hierarchical</a:t>
            </a:r>
          </a:p>
          <a:p>
            <a:pPr lvl="1"/>
            <a:r>
              <a:rPr lang="en-US" dirty="0"/>
              <a:t>Cooperative vs competitive (shark tank)</a:t>
            </a:r>
          </a:p>
          <a:p>
            <a:pPr lvl="1"/>
            <a:r>
              <a:rPr lang="en-US" dirty="0"/>
              <a:t>Nurturing vs “sink or swim”</a:t>
            </a:r>
          </a:p>
          <a:p>
            <a:pPr lvl="1"/>
            <a:r>
              <a:rPr lang="en-US" dirty="0"/>
              <a:t>Flexibility vs rigid, rule based</a:t>
            </a:r>
          </a:p>
        </p:txBody>
      </p:sp>
    </p:spTree>
    <p:extLst>
      <p:ext uri="{BB962C8B-B14F-4D97-AF65-F5344CB8AC3E}">
        <p14:creationId xmlns:p14="http://schemas.microsoft.com/office/powerpoint/2010/main" val="115888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E8F37-DF89-2D40-9AF0-7E0E08EE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Safety Culture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704C-D904-D748-9DE4-9CB5CF83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048" y="804671"/>
            <a:ext cx="6745601" cy="5248657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/>
              <a:t>Recognizes that the vast majority of people mean well and are trying their best (i.e. not intentionally trying to harm)</a:t>
            </a:r>
          </a:p>
          <a:p>
            <a:r>
              <a:rPr lang="en-US" dirty="0"/>
              <a:t>Focus is on the systemic conditions (context) that allowed the event to happen rather than blaming, shaming and punishing individuals involved (i.e. seek to LEARN from the event)</a:t>
            </a:r>
          </a:p>
          <a:p>
            <a:r>
              <a:rPr lang="en-US" dirty="0"/>
              <a:t>A/E’s lead to investigations to find root causes </a:t>
            </a:r>
          </a:p>
          <a:p>
            <a:r>
              <a:rPr lang="en-US" dirty="0"/>
              <a:t>Root cause analysis (RCA) leads to system changes to make it easier for those working in that environment to do the right thing (safeguards)</a:t>
            </a:r>
          </a:p>
          <a:p>
            <a:r>
              <a:rPr lang="en-US" dirty="0"/>
              <a:t>Doesn’t rely on more education, reminders, and oversight as main methods of reducing A/E’s</a:t>
            </a:r>
          </a:p>
        </p:txBody>
      </p:sp>
    </p:spTree>
    <p:extLst>
      <p:ext uri="{BB962C8B-B14F-4D97-AF65-F5344CB8AC3E}">
        <p14:creationId xmlns:p14="http://schemas.microsoft.com/office/powerpoint/2010/main" val="194088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17A4C-1111-0444-976F-DF612D9F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Just Culture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F973-FDCD-744D-A597-7ED56D2E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0" y="804671"/>
            <a:ext cx="6515549" cy="524865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A necessary component of a Safety Culture</a:t>
            </a:r>
          </a:p>
          <a:p>
            <a:r>
              <a:rPr lang="en-US" dirty="0"/>
              <a:t>Recognizes that mistakes are generally a result of organizational/systemic faults rather than solely brought on by individuals involved (= opposite of blame culture)</a:t>
            </a:r>
          </a:p>
          <a:p>
            <a:r>
              <a:rPr lang="en-US" dirty="0"/>
              <a:t>Question: “What went wrong?” (vs “Who caused the problem?”)</a:t>
            </a:r>
          </a:p>
          <a:p>
            <a:r>
              <a:rPr lang="en-US" dirty="0"/>
              <a:t>Fosters trust, results in voluntary adverse event reporting</a:t>
            </a:r>
          </a:p>
          <a:p>
            <a:r>
              <a:rPr lang="en-US" dirty="0"/>
              <a:t>Allows organization to learn from mistakes made</a:t>
            </a:r>
          </a:p>
          <a:p>
            <a:r>
              <a:rPr lang="en-US" dirty="0"/>
              <a:t>Mistake does NOT lead to disciplinary action (only if </a:t>
            </a:r>
            <a:r>
              <a:rPr lang="en-US" i="1" dirty="0"/>
              <a:t>inappropriate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found)</a:t>
            </a:r>
          </a:p>
        </p:txBody>
      </p:sp>
    </p:spTree>
    <p:extLst>
      <p:ext uri="{BB962C8B-B14F-4D97-AF65-F5344CB8AC3E}">
        <p14:creationId xmlns:p14="http://schemas.microsoft.com/office/powerpoint/2010/main" val="356057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1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3" name="Rectangle 2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199D01-BEC6-4546-9FA0-F278E1C8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273" y="1697335"/>
            <a:ext cx="352226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Important: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dirty="0"/>
              <a:t>Just Culture is NOT 100% blame-free!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Events are investigated and personal accountability remains.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1FA6DBF-4468-5D48-8613-512E7991FA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100" y="647700"/>
            <a:ext cx="7339665" cy="5486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214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0980" y="352552"/>
            <a:ext cx="10915304" cy="599348"/>
          </a:xfrm>
        </p:spPr>
        <p:txBody>
          <a:bodyPr/>
          <a:lstStyle/>
          <a:p>
            <a:r>
              <a:rPr lang="en-US" dirty="0"/>
              <a:t>The Just Culture Model iN HEALTHCARE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C5C3-AB39-B144-AAF5-28F142C249A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358537"/>
            <a:ext cx="12192000" cy="14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86496"/>
              </p:ext>
            </p:extLst>
          </p:nvPr>
        </p:nvGraphicFramePr>
        <p:xfrm>
          <a:off x="410980" y="1078249"/>
          <a:ext cx="11370039" cy="5237405"/>
        </p:xfrm>
        <a:graphic>
          <a:graphicData uri="http://schemas.openxmlformats.org/drawingml/2006/table">
            <a:tbl>
              <a:tblPr firstRow="1" firstCol="1" bandRow="1"/>
              <a:tblGrid>
                <a:gridCol w="342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7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0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5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Human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Error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4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At-Risk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Behaviour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Reckless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Behaviour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100" i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Inadvertent action: slip, lapse or mistake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Manage through changes in: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Processes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Procedures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Training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Design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Environment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10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 choice: risk not recognized or believed insignificant or justified</a:t>
                      </a:r>
                    </a:p>
                    <a:p>
                      <a:pPr marL="0" marR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Manage through:</a:t>
                      </a:r>
                    </a:p>
                    <a:p>
                      <a:pPr marL="342900" marR="0" lvl="0" indent="-34290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Removing incentives for at-risk behaviors</a:t>
                      </a:r>
                    </a:p>
                    <a:p>
                      <a:pPr marL="342900" marR="0" lvl="0" indent="-34290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Creating incentives for healthy behaviors</a:t>
                      </a:r>
                    </a:p>
                    <a:p>
                      <a:pPr marL="342900" marR="0" lvl="0" indent="-34290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Increasing situational awareness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100" i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Conscious disregard of substantial and unjustified risk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Manage through: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Remedial action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Disciplinary action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CONSOLE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D4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COACH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DISCIPLINE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E8DAFC5-7CBC-91C2-DE57-B64C76B5B4FA}"/>
              </a:ext>
            </a:extLst>
          </p:cNvPr>
          <p:cNvSpPr txBox="1"/>
          <p:nvPr/>
        </p:nvSpPr>
        <p:spPr>
          <a:xfrm>
            <a:off x="0" y="6496348"/>
            <a:ext cx="466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https://www.ahrq.gov/hai/cusp/modules/apply/ac-cusp.html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3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D30D-68E6-7A40-A60C-55E720BA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Violations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A0A8-8625-BD4A-9775-FF906F5F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Deliberate deviation from necessary practice</a:t>
            </a:r>
          </a:p>
          <a:p>
            <a:r>
              <a:rPr lang="en-US" dirty="0"/>
              <a:t>Sometimes violations are justifiable</a:t>
            </a:r>
          </a:p>
          <a:p>
            <a:pPr lvl="1"/>
            <a:r>
              <a:rPr lang="en-US" dirty="0"/>
              <a:t>Violation is more effective</a:t>
            </a:r>
          </a:p>
          <a:p>
            <a:pPr lvl="1"/>
            <a:r>
              <a:rPr lang="en-US" dirty="0"/>
              <a:t>Following policy is not appropriate in the situation</a:t>
            </a:r>
          </a:p>
          <a:p>
            <a:pPr lvl="1"/>
            <a:r>
              <a:rPr lang="en-US" dirty="0"/>
              <a:t>(Poor) system design prevents following policy</a:t>
            </a:r>
          </a:p>
          <a:p>
            <a:r>
              <a:rPr lang="en-US" dirty="0"/>
              <a:t>Examples within EPIC:</a:t>
            </a:r>
          </a:p>
          <a:p>
            <a:pPr lvl="1"/>
            <a:r>
              <a:rPr lang="en-US" dirty="0"/>
              <a:t>Disregarding warnings re drug allergies (hydromorphone warning if codeine allergy/sensitivity)</a:t>
            </a:r>
          </a:p>
          <a:p>
            <a:pPr lvl="1"/>
            <a:r>
              <a:rPr lang="en-US" dirty="0"/>
              <a:t>Disregarding contraindication warnings for pregnancy (for postop C/S orders)</a:t>
            </a:r>
          </a:p>
        </p:txBody>
      </p:sp>
    </p:spTree>
    <p:extLst>
      <p:ext uri="{BB962C8B-B14F-4D97-AF65-F5344CB8AC3E}">
        <p14:creationId xmlns:p14="http://schemas.microsoft.com/office/powerpoint/2010/main" val="254580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D29F8-A209-3D49-A348-BF43D846F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7400" dirty="0"/>
              <a:t>Systems Approach to </a:t>
            </a:r>
            <a:br>
              <a:rPr lang="en-US" sz="7400" dirty="0"/>
            </a:br>
            <a:r>
              <a:rPr lang="en-US" sz="7400" dirty="0"/>
              <a:t>Quality and Safety:</a:t>
            </a:r>
            <a:br>
              <a:rPr lang="en-US" sz="7400" dirty="0"/>
            </a:br>
            <a:r>
              <a:rPr lang="en-US" sz="7400" dirty="0"/>
              <a:t>Pre-Session Material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3C10D-1790-604B-A10B-29675E515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66152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1" dirty="0">
                <a:solidFill>
                  <a:schemeClr val="bg2"/>
                </a:solidFill>
              </a:rPr>
              <a:t>Lucie Filteau, MD, FRCPC</a:t>
            </a:r>
          </a:p>
          <a:p>
            <a:pPr algn="ctr">
              <a:lnSpc>
                <a:spcPct val="90000"/>
              </a:lnSpc>
            </a:pPr>
            <a:r>
              <a:rPr lang="en-US" sz="1800" b="1" dirty="0">
                <a:solidFill>
                  <a:schemeClr val="bg2"/>
                </a:solidFill>
              </a:rPr>
              <a:t>PGY 2-4 Academic Half Day</a:t>
            </a:r>
          </a:p>
          <a:p>
            <a:pPr algn="ctr">
              <a:lnSpc>
                <a:spcPct val="90000"/>
              </a:lnSpc>
            </a:pPr>
            <a:r>
              <a:rPr lang="en-US" sz="1800" b="1" dirty="0">
                <a:solidFill>
                  <a:schemeClr val="bg2"/>
                </a:solidFill>
              </a:rPr>
              <a:t>QPS Series</a:t>
            </a:r>
          </a:p>
        </p:txBody>
      </p:sp>
    </p:spTree>
    <p:extLst>
      <p:ext uri="{BB962C8B-B14F-4D97-AF65-F5344CB8AC3E}">
        <p14:creationId xmlns:p14="http://schemas.microsoft.com/office/powerpoint/2010/main" val="371436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59F3-DCB2-8740-8ED4-56156F00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Reliability Organizations (HRO’s)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E511-72F8-CC4C-B9EF-5BFD8755B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organization that succeeds in avoiding catastrophes despite a high level of risk and complexity</a:t>
            </a:r>
          </a:p>
          <a:p>
            <a:r>
              <a:rPr lang="en-US" dirty="0"/>
              <a:t>Ex’s: air traffic control, nuclear power plants, healthcare orgs</a:t>
            </a:r>
          </a:p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Preoccupied with failure: latent issues and small errors promptly reported</a:t>
            </a:r>
          </a:p>
          <a:p>
            <a:pPr lvl="1"/>
            <a:r>
              <a:rPr lang="en-US" dirty="0"/>
              <a:t>Reluctance to simplify interpretations: recognize complexity of system</a:t>
            </a:r>
          </a:p>
          <a:p>
            <a:pPr lvl="1"/>
            <a:r>
              <a:rPr lang="en-US" dirty="0"/>
              <a:t>Sensitivity to operations: situational awareness re conditions on frontline</a:t>
            </a:r>
          </a:p>
          <a:p>
            <a:pPr lvl="1"/>
            <a:r>
              <a:rPr lang="en-US" dirty="0"/>
              <a:t>Commitment to resilience: ability to detect errors, improvise and recover</a:t>
            </a:r>
          </a:p>
          <a:p>
            <a:pPr lvl="1"/>
            <a:r>
              <a:rPr lang="en-US" dirty="0"/>
              <a:t>Deference to expertise: expertise overrides typical rank in crisis situations</a:t>
            </a:r>
          </a:p>
        </p:txBody>
      </p:sp>
    </p:spTree>
    <p:extLst>
      <p:ext uri="{BB962C8B-B14F-4D97-AF65-F5344CB8AC3E}">
        <p14:creationId xmlns:p14="http://schemas.microsoft.com/office/powerpoint/2010/main" val="245182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4560-3817-1F4B-BE1A-CAC79426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Adverse Event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56C2-6196-ED41-856A-7094606F5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600200"/>
            <a:ext cx="10675105" cy="4722608"/>
          </a:xfrm>
        </p:spPr>
        <p:txBody>
          <a:bodyPr>
            <a:normAutofit/>
          </a:bodyPr>
          <a:lstStyle/>
          <a:p>
            <a:r>
              <a:rPr lang="en-US" dirty="0"/>
              <a:t>Multiple sources:</a:t>
            </a:r>
          </a:p>
          <a:p>
            <a:pPr lvl="2"/>
            <a:r>
              <a:rPr lang="en-US" dirty="0"/>
              <a:t>Adverse event (SLS) reports (mandatory, voluntary)</a:t>
            </a:r>
          </a:p>
          <a:p>
            <a:pPr lvl="2"/>
            <a:r>
              <a:rPr lang="en-US" dirty="0"/>
              <a:t>Chart reviews</a:t>
            </a:r>
          </a:p>
          <a:p>
            <a:pPr lvl="2"/>
            <a:r>
              <a:rPr lang="en-US" dirty="0"/>
              <a:t>Informal communications</a:t>
            </a:r>
          </a:p>
          <a:p>
            <a:pPr lvl="2"/>
            <a:r>
              <a:rPr lang="en-US" dirty="0"/>
              <a:t>Automated surveillance of clinical data</a:t>
            </a:r>
          </a:p>
          <a:p>
            <a:r>
              <a:rPr lang="en-US" dirty="0"/>
              <a:t>Voluntary A/E reporting represents a VERY small fraction of true events! (% of true events depends on safety culture) </a:t>
            </a:r>
          </a:p>
          <a:p>
            <a:r>
              <a:rPr lang="en-US" dirty="0"/>
              <a:t>Cluster of repeated, similar A/E’s (involving different individuals) indicates a </a:t>
            </a:r>
            <a:r>
              <a:rPr lang="en-US" u="sng" dirty="0"/>
              <a:t>definite</a:t>
            </a:r>
            <a:r>
              <a:rPr lang="en-US" dirty="0"/>
              <a:t> systemic issue that needs attention</a:t>
            </a:r>
          </a:p>
        </p:txBody>
      </p:sp>
    </p:spTree>
    <p:extLst>
      <p:ext uri="{BB962C8B-B14F-4D97-AF65-F5344CB8AC3E}">
        <p14:creationId xmlns:p14="http://schemas.microsoft.com/office/powerpoint/2010/main" val="367858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37D0-8B8A-544F-897A-9545884E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Anesthesia Department QPS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151F3-1541-FB42-80AC-1FF50354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754392"/>
            <a:ext cx="10265672" cy="4722608"/>
          </a:xfrm>
        </p:spPr>
        <p:txBody>
          <a:bodyPr>
            <a:normAutofit/>
          </a:bodyPr>
          <a:lstStyle/>
          <a:p>
            <a:r>
              <a:rPr lang="en-US" dirty="0"/>
              <a:t>Reviews adverse events, near misses and identified latent hazards</a:t>
            </a:r>
          </a:p>
          <a:p>
            <a:r>
              <a:rPr lang="en-US" dirty="0"/>
              <a:t>Investigates A/E’s re contributing factors</a:t>
            </a:r>
          </a:p>
          <a:p>
            <a:r>
              <a:rPr lang="en-US" dirty="0"/>
              <a:t>Makes recommendations re risk reduction strategies</a:t>
            </a:r>
          </a:p>
          <a:p>
            <a:r>
              <a:rPr lang="en-US" dirty="0"/>
              <a:t>Initiates QI projects</a:t>
            </a:r>
          </a:p>
          <a:p>
            <a:r>
              <a:rPr lang="en-US" dirty="0"/>
              <a:t>Informs/educates department members re quality/safety issues</a:t>
            </a:r>
          </a:p>
          <a:p>
            <a:r>
              <a:rPr lang="en-US" dirty="0"/>
              <a:t>Represents dept at hospital level QPS Committee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7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" t="1482" r="1414"/>
          <a:stretch>
            <a:fillRect/>
          </a:stretch>
        </p:blipFill>
        <p:spPr bwMode="auto">
          <a:xfrm>
            <a:off x="127000" y="1265238"/>
            <a:ext cx="5602286" cy="5498224"/>
          </a:xfrm>
          <a:prstGeom prst="rect">
            <a:avLst/>
          </a:prstGeom>
          <a:noFill/>
          <a:ln>
            <a:noFill/>
          </a:ln>
          <a:effectLst>
            <a:outerShdw sx="999" sy="999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975351" y="1557339"/>
            <a:ext cx="5213350" cy="476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54000" indent="-2540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defRPr/>
            </a:pPr>
            <a:r>
              <a:rPr lang="en-US" altLang="en-US" sz="28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Prepare for Analysis:</a:t>
            </a:r>
            <a:endParaRPr lang="en-CA" altLang="en-US" sz="28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  <a:sym typeface="Verdana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Preliminary investigation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Identify analysis team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Conduct interviews</a:t>
            </a:r>
          </a:p>
          <a:p>
            <a:pPr marL="0" indent="0"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defRPr/>
            </a:pPr>
            <a:r>
              <a:rPr lang="en-US" altLang="en-US" sz="28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Analysis Process:</a:t>
            </a:r>
            <a:endParaRPr lang="en-CA" altLang="en-US" sz="28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  <a:sym typeface="Verdana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What happened?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How and why?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  <a:defRPr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Develop and manage recommended actions</a:t>
            </a:r>
          </a:p>
        </p:txBody>
      </p:sp>
      <p:pic>
        <p:nvPicPr>
          <p:cNvPr id="4" name="Picture 3" descr="A blue and white sign with text&#10;&#10;Description automatically generated">
            <a:extLst>
              <a:ext uri="{FF2B5EF4-FFF2-40B4-BE49-F238E27FC236}">
                <a16:creationId xmlns:a16="http://schemas.microsoft.com/office/drawing/2014/main" id="{BAFC83AB-1910-463A-7CCD-B6FE5585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72" y="50215"/>
            <a:ext cx="4025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9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/>
          <p:cNvSpPr>
            <a:spLocks/>
          </p:cNvSpPr>
          <p:nvPr/>
        </p:nvSpPr>
        <p:spPr bwMode="auto">
          <a:xfrm>
            <a:off x="1104900" y="2120900"/>
            <a:ext cx="103251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4000" indent="-2540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Multidisciplinary (retrospective) investigation of an adverse event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Facilitated by team member skilled in incident analysis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Opportunity for providers to reflect and learn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Structured analysis to determine:</a:t>
            </a:r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0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Event timeline (“what”, “when” and “how”)</a:t>
            </a:r>
          </a:p>
          <a:p>
            <a:pPr lvl="1"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0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Contributing factors / root causes (“why”)</a:t>
            </a:r>
          </a:p>
          <a:p>
            <a:pPr eaLnBrk="1" hangingPunct="1">
              <a:lnSpc>
                <a:spcPct val="110000"/>
              </a:lnSpc>
              <a:spcBef>
                <a:spcPts val="1000"/>
              </a:spcBef>
              <a:buClr>
                <a:srgbClr val="92D050"/>
              </a:buClr>
              <a:buSzPct val="100000"/>
              <a:buFont typeface="Lucida Grande" charset="0"/>
              <a:buChar char="‣"/>
            </a:pPr>
            <a:r>
              <a:rPr lang="en-CA" altLang="en-US" sz="2400" dirty="0"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Output: recommendations for system improvements to prevent a recurrence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  <a:sym typeface="Verdana" pitchFamily="34" charset="0"/>
            </a:endParaRPr>
          </a:p>
        </p:txBody>
      </p:sp>
      <p:sp>
        <p:nvSpPr>
          <p:cNvPr id="25603" name="Rectangle 11"/>
          <p:cNvSpPr>
            <a:spLocks/>
          </p:cNvSpPr>
          <p:nvPr/>
        </p:nvSpPr>
        <p:spPr bwMode="auto">
          <a:xfrm>
            <a:off x="1104900" y="1409700"/>
            <a:ext cx="7924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Incident Analysis</a:t>
            </a:r>
            <a:br>
              <a:rPr lang="en-US" altLang="en-US" sz="2800" b="1" dirty="0">
                <a:solidFill>
                  <a:srgbClr val="0A394E"/>
                </a:solidFill>
                <a:latin typeface="Verdana" pitchFamily="34" charset="0"/>
                <a:sym typeface="Verdana" pitchFamily="34" charset="0"/>
              </a:rPr>
            </a:br>
            <a:endParaRPr lang="en-US" altLang="en-US" sz="2800" b="1" dirty="0">
              <a:solidFill>
                <a:srgbClr val="0A394E"/>
              </a:solidFill>
              <a:latin typeface="Verdana" pitchFamily="34" charset="0"/>
              <a:sym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0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BF4A-FC75-0F44-89C8-EF9EA601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Adverse Event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E907-775D-D442-A672-E41ACC1A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5 Why’s</a:t>
            </a:r>
          </a:p>
          <a:p>
            <a:r>
              <a:rPr lang="en-US" dirty="0"/>
              <a:t>Fishbone (Ishikawa) diagram</a:t>
            </a:r>
          </a:p>
          <a:p>
            <a:r>
              <a:rPr lang="en-US" dirty="0"/>
              <a:t>Constellation Diagram</a:t>
            </a:r>
          </a:p>
          <a:p>
            <a:r>
              <a:rPr lang="en-US" dirty="0"/>
              <a:t>Process mapping</a:t>
            </a:r>
          </a:p>
          <a:p>
            <a:r>
              <a:rPr lang="en-US" dirty="0"/>
              <a:t>Failure Mode and Effects Analysis (FMEA)</a:t>
            </a:r>
          </a:p>
          <a:p>
            <a:r>
              <a:rPr lang="en-US" dirty="0"/>
              <a:t>Pareto Analysis</a:t>
            </a:r>
          </a:p>
        </p:txBody>
      </p:sp>
    </p:spTree>
    <p:extLst>
      <p:ext uri="{BB962C8B-B14F-4D97-AF65-F5344CB8AC3E}">
        <p14:creationId xmlns:p14="http://schemas.microsoft.com/office/powerpoint/2010/main" val="322110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51C3-B426-3742-8A48-B68671B1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#1: 5 Whys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9CE1-2B10-D341-A5EE-1F4CF4B74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754392"/>
            <a:ext cx="10511332" cy="4722608"/>
          </a:xfrm>
        </p:spPr>
        <p:txBody>
          <a:bodyPr>
            <a:normAutofit/>
          </a:bodyPr>
          <a:lstStyle/>
          <a:p>
            <a:r>
              <a:rPr lang="en-US" dirty="0"/>
              <a:t>An iterative interrogative technique using WHY questions to explore cause/effect relationships underlying a particular problem</a:t>
            </a:r>
          </a:p>
          <a:p>
            <a:r>
              <a:rPr lang="en-US" dirty="0"/>
              <a:t>Number 5 based on the observation that @ 5 layers of questions often gets to the root</a:t>
            </a:r>
          </a:p>
          <a:p>
            <a:r>
              <a:rPr lang="en-US" dirty="0"/>
              <a:t>Focuses on processes, not people</a:t>
            </a:r>
          </a:p>
          <a:p>
            <a:r>
              <a:rPr lang="en-US" dirty="0"/>
              <a:t>The deeper questions will ultimately point to a process issue</a:t>
            </a:r>
          </a:p>
          <a:p>
            <a:r>
              <a:rPr lang="en-US" dirty="0"/>
              <a:t>If a problem has multiple root causes it will require multiple lines of “why” questioning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7464426" y="2133600"/>
            <a:ext cx="287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CA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6D3D9-6D41-5F44-B3A0-D0653B2AFA22}"/>
              </a:ext>
            </a:extLst>
          </p:cNvPr>
          <p:cNvGrpSpPr/>
          <p:nvPr/>
        </p:nvGrpSpPr>
        <p:grpSpPr>
          <a:xfrm>
            <a:off x="2368060" y="1435768"/>
            <a:ext cx="8483716" cy="5207079"/>
            <a:chOff x="1467108" y="1556792"/>
            <a:chExt cx="8483716" cy="5400600"/>
          </a:xfrm>
        </p:grpSpPr>
        <p:graphicFrame>
          <p:nvGraphicFramePr>
            <p:cNvPr id="2" name="Diagram 1"/>
            <p:cNvGraphicFramePr/>
            <p:nvPr/>
          </p:nvGraphicFramePr>
          <p:xfrm>
            <a:off x="1467108" y="1772816"/>
            <a:ext cx="8483716" cy="43859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Down Arrow 8"/>
            <p:cNvSpPr/>
            <p:nvPr/>
          </p:nvSpPr>
          <p:spPr>
            <a:xfrm>
              <a:off x="3791744" y="2852936"/>
              <a:ext cx="792088" cy="4104456"/>
            </a:xfrm>
            <a:prstGeom prst="downArrow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>
                <a:defRPr/>
              </a:pPr>
              <a:r>
                <a:rPr lang="en-CA" sz="2400" b="1" dirty="0">
                  <a:solidFill>
                    <a:schemeClr val="tx1"/>
                  </a:solidFill>
                </a:rPr>
                <a:t>Improvement Inertia</a:t>
              </a: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608168" y="1556792"/>
              <a:ext cx="792088" cy="4248472"/>
            </a:xfrm>
            <a:prstGeom prst="downArrow">
              <a:avLst/>
            </a:prstGeom>
            <a:solidFill>
              <a:schemeClr val="accent3"/>
            </a:solidFill>
            <a:ln/>
            <a:scene3d>
              <a:camera prst="orthographicFront">
                <a:rot lat="0" lon="0" rev="14100000"/>
              </a:camera>
              <a:lightRig rig="threePt" dir="t"/>
            </a:scene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CA" sz="2400" b="1" dirty="0">
                  <a:solidFill>
                    <a:schemeClr val="tx1"/>
                  </a:solidFill>
                </a:rPr>
                <a:t>Risk of Recurrence</a:t>
              </a:r>
            </a:p>
          </p:txBody>
        </p:sp>
      </p:grpSp>
      <p:sp>
        <p:nvSpPr>
          <p:cNvPr id="99334" name="Title 2"/>
          <p:cNvSpPr>
            <a:spLocks noGrp="1"/>
          </p:cNvSpPr>
          <p:nvPr>
            <p:ph type="title" idx="4294967295"/>
          </p:nvPr>
        </p:nvSpPr>
        <p:spPr bwMode="auto">
          <a:xfrm>
            <a:off x="393700" y="1772816"/>
            <a:ext cx="1974360" cy="8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en-US" sz="4000" dirty="0">
                <a:ea typeface="ＭＳ Ｐゴシック" pitchFamily="34" charset="-128"/>
                <a:sym typeface="Verdana" pitchFamily="34" charset="0"/>
              </a:rPr>
              <a:t>5 Why’s</a:t>
            </a:r>
            <a:br>
              <a:rPr lang="en-US" altLang="en-US" sz="2800" b="1" dirty="0">
                <a:solidFill>
                  <a:srgbClr val="0A394E"/>
                </a:solidFill>
                <a:latin typeface="Verdana" pitchFamily="34" charset="0"/>
                <a:ea typeface="ＭＳ Ｐゴシック" pitchFamily="34" charset="-128"/>
                <a:sym typeface="Verdana" pitchFamily="34" charset="0"/>
              </a:rPr>
            </a:br>
            <a:endParaRPr lang="en-CA" altLang="en-US" sz="2800" b="1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33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D64B-2949-D44C-990A-AF45BE6A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Why’s: Healthcare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1310-0569-474E-8324-6EC2006A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447800"/>
            <a:ext cx="940472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did the patient receive the wrong treatment?</a:t>
            </a:r>
          </a:p>
          <a:p>
            <a:pPr lvl="2"/>
            <a:r>
              <a:rPr lang="en-US" dirty="0"/>
              <a:t>They arrived in PACU without an ID band and an incorrect order was carried out</a:t>
            </a:r>
          </a:p>
          <a:p>
            <a:r>
              <a:rPr lang="en-US" dirty="0"/>
              <a:t>Why did the patient arrive to PACU without identification?</a:t>
            </a:r>
          </a:p>
          <a:p>
            <a:pPr lvl="2"/>
            <a:r>
              <a:rPr lang="en-US" dirty="0"/>
              <a:t>The wrist band was removed in the OR and not replaced</a:t>
            </a:r>
          </a:p>
          <a:p>
            <a:r>
              <a:rPr lang="en-US" dirty="0"/>
              <a:t>Why was it not replaced?</a:t>
            </a:r>
          </a:p>
          <a:p>
            <a:pPr lvl="2"/>
            <a:r>
              <a:rPr lang="en-US" dirty="0"/>
              <a:t>The wristband printer at the front desk was not working</a:t>
            </a:r>
          </a:p>
          <a:p>
            <a:r>
              <a:rPr lang="en-US" dirty="0"/>
              <a:t>Why was the printer not working?</a:t>
            </a:r>
          </a:p>
          <a:p>
            <a:pPr lvl="2"/>
            <a:r>
              <a:rPr lang="en-US" dirty="0"/>
              <a:t>IT was called but they didn’t come by to fix it</a:t>
            </a:r>
          </a:p>
          <a:p>
            <a:r>
              <a:rPr lang="en-US" dirty="0"/>
              <a:t>Why did IT not come to fix it?</a:t>
            </a:r>
          </a:p>
          <a:p>
            <a:pPr lvl="2"/>
            <a:r>
              <a:rPr lang="en-US" dirty="0"/>
              <a:t>IT resources were cut and they’re now unable to respond in a timely fashion</a:t>
            </a:r>
          </a:p>
        </p:txBody>
      </p:sp>
    </p:spTree>
    <p:extLst>
      <p:ext uri="{BB962C8B-B14F-4D97-AF65-F5344CB8AC3E}">
        <p14:creationId xmlns:p14="http://schemas.microsoft.com/office/powerpoint/2010/main" val="115198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B1A5-AB85-4943-B0A7-84F30B26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#2: Fishbone (Ishikawa)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710B0-E0B3-CB41-A1DE-E77EDD821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79" y="1754392"/>
            <a:ext cx="10593219" cy="4722608"/>
          </a:xfrm>
        </p:spPr>
        <p:txBody>
          <a:bodyPr>
            <a:normAutofit/>
          </a:bodyPr>
          <a:lstStyle/>
          <a:p>
            <a:r>
              <a:rPr lang="en-US" dirty="0"/>
              <a:t>Originally created by Kaoru Ishikawa (1915-1989)</a:t>
            </a:r>
          </a:p>
          <a:p>
            <a:pPr lvl="1"/>
            <a:r>
              <a:rPr lang="en-US" dirty="0"/>
              <a:t>Organizational theorist, professor of engineering</a:t>
            </a:r>
          </a:p>
          <a:p>
            <a:r>
              <a:rPr lang="en-US" dirty="0"/>
              <a:t>Recognizes that bad outcomes have </a:t>
            </a:r>
            <a:r>
              <a:rPr lang="en-US" i="1" dirty="0"/>
              <a:t>multiple</a:t>
            </a:r>
            <a:r>
              <a:rPr lang="en-US" dirty="0"/>
              <a:t> contributing factors</a:t>
            </a:r>
          </a:p>
          <a:p>
            <a:r>
              <a:rPr lang="en-US" dirty="0"/>
              <a:t>Factors are grouped into major categories </a:t>
            </a:r>
          </a:p>
          <a:p>
            <a:r>
              <a:rPr lang="en-US" dirty="0"/>
              <a:t>Causal diagram:</a:t>
            </a:r>
          </a:p>
          <a:p>
            <a:pPr lvl="1"/>
            <a:r>
              <a:rPr lang="en-US" dirty="0"/>
              <a:t>Is produced by brainstorming with a team of knowledgeable stakeholders (frontline input critical)</a:t>
            </a:r>
          </a:p>
          <a:p>
            <a:pPr lvl="1"/>
            <a:r>
              <a:rPr lang="en-US" dirty="0"/>
              <a:t>Provides information at a glance</a:t>
            </a:r>
          </a:p>
          <a:p>
            <a:pPr lvl="1"/>
            <a:r>
              <a:rPr lang="en-US" dirty="0"/>
              <a:t>Limitation: only produces a list (doesn’t show relationships between factors)</a:t>
            </a:r>
          </a:p>
        </p:txBody>
      </p:sp>
    </p:spTree>
    <p:extLst>
      <p:ext uri="{BB962C8B-B14F-4D97-AF65-F5344CB8AC3E}">
        <p14:creationId xmlns:p14="http://schemas.microsoft.com/office/powerpoint/2010/main" val="377506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48F5035-B942-49CA-A303-201F6EE9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78" y="2060574"/>
            <a:ext cx="4002088" cy="19780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The Safety Competencies</a:t>
            </a:r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C226E0D7-D64F-4186-9C4A-3EFDA89855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"/>
          <a:stretch/>
        </p:blipFill>
        <p:spPr>
          <a:xfrm>
            <a:off x="3915291" y="157944"/>
            <a:ext cx="6424612" cy="6154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20" name="Text Box 4">
            <a:extLst>
              <a:ext uri="{FF2B5EF4-FFF2-40B4-BE49-F238E27FC236}">
                <a16:creationId xmlns:a16="http://schemas.microsoft.com/office/drawing/2014/main" id="{747BF784-60DB-4B2B-A889-269A2B28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205" y="6392279"/>
            <a:ext cx="81627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1400" dirty="0">
                <a:hlinkClick r:id="rId3"/>
              </a:rPr>
              <a:t>http://www.patientsafetyinstitute.ca/English/toolsResources/safetyCompetencies/Pages/default.aspx</a:t>
            </a:r>
            <a:endParaRPr lang="en-CA" altLang="en-US" sz="1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BFF26F-C4BE-4A73-AAF3-003D451F863A}"/>
              </a:ext>
            </a:extLst>
          </p:cNvPr>
          <p:cNvSpPr/>
          <p:nvPr/>
        </p:nvSpPr>
        <p:spPr>
          <a:xfrm>
            <a:off x="4437903" y="237541"/>
            <a:ext cx="2409941" cy="182303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  <a:lumMod val="97000"/>
                  <a:lumOff val="3000"/>
                </a:schemeClr>
              </a:gs>
              <a:gs pos="100000">
                <a:schemeClr val="accent1">
                  <a:tint val="44500"/>
                  <a:satMod val="160000"/>
                  <a:lumMod val="0"/>
                  <a:lumOff val="100000"/>
                  <a:alpha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D883F1-7138-E442-80F4-FB52274B0522}"/>
              </a:ext>
            </a:extLst>
          </p:cNvPr>
          <p:cNvSpPr/>
          <p:nvPr/>
        </p:nvSpPr>
        <p:spPr>
          <a:xfrm>
            <a:off x="4437903" y="4303923"/>
            <a:ext cx="2511939" cy="1823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  <a:lumMod val="97000"/>
                  <a:lumOff val="3000"/>
                </a:schemeClr>
              </a:gs>
              <a:gs pos="100000">
                <a:schemeClr val="accent1">
                  <a:tint val="44500"/>
                  <a:satMod val="160000"/>
                  <a:lumMod val="0"/>
                  <a:lumOff val="100000"/>
                  <a:alpha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9" name="Picture 20" descr="Logos">
            <a:extLst>
              <a:ext uri="{FF2B5EF4-FFF2-40B4-BE49-F238E27FC236}">
                <a16:creationId xmlns:a16="http://schemas.microsoft.com/office/drawing/2014/main" id="{70BDAA1D-8A6A-C844-A69E-DAF075EC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0" y="5941229"/>
            <a:ext cx="2812085" cy="71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1296413-48E9-CEDD-3D45-D28713EA6C10}"/>
              </a:ext>
            </a:extLst>
          </p:cNvPr>
          <p:cNvSpPr/>
          <p:nvPr/>
        </p:nvSpPr>
        <p:spPr>
          <a:xfrm>
            <a:off x="3356527" y="90674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7EF00D7-3655-6D35-A93F-34D6F45D1E04}"/>
              </a:ext>
            </a:extLst>
          </p:cNvPr>
          <p:cNvSpPr/>
          <p:nvPr/>
        </p:nvSpPr>
        <p:spPr>
          <a:xfrm>
            <a:off x="3357687" y="497312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36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0B09-D065-7646-9B9F-BCBD3E63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81" y="178778"/>
            <a:ext cx="10142120" cy="996244"/>
          </a:xfrm>
        </p:spPr>
        <p:txBody>
          <a:bodyPr/>
          <a:lstStyle/>
          <a:p>
            <a:r>
              <a:rPr lang="en-US" dirty="0"/>
              <a:t>Fishbone/Ishikawa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53D893-9AB5-1D46-B0DC-0600298AE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681" y="1163932"/>
            <a:ext cx="9423662" cy="5557544"/>
          </a:xfrm>
        </p:spPr>
      </p:pic>
    </p:spTree>
    <p:extLst>
      <p:ext uri="{BB962C8B-B14F-4D97-AF65-F5344CB8AC3E}">
        <p14:creationId xmlns:p14="http://schemas.microsoft.com/office/powerpoint/2010/main" val="419564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28599" y="1149350"/>
            <a:ext cx="836407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3200" dirty="0">
                <a:ea typeface="ＭＳ Ｐゴシック" pitchFamily="34" charset="-128"/>
                <a:sym typeface="Verdana" pitchFamily="34" charset="0"/>
              </a:rPr>
              <a:t>Ishikawa Diagram: examples of main categories</a:t>
            </a:r>
            <a:endParaRPr lang="en-CA" altLang="en-US" sz="3200" b="1" dirty="0"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60" y="2114461"/>
            <a:ext cx="7872040" cy="41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749300" y="1280176"/>
            <a:ext cx="7912100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3200" dirty="0">
                <a:ea typeface="ＭＳ Ｐゴシック" pitchFamily="34" charset="-128"/>
                <a:sym typeface="Verdana" pitchFamily="34" charset="0"/>
              </a:rPr>
              <a:t>Fishbone for Critical Incidents</a:t>
            </a:r>
            <a:r>
              <a:rPr lang="mr-IN" altLang="en-US" sz="3200" dirty="0">
                <a:ea typeface="ＭＳ Ｐゴシック" pitchFamily="34" charset="-128"/>
                <a:sym typeface="Verdana" pitchFamily="34" charset="0"/>
              </a:rPr>
              <a:t>…</a:t>
            </a:r>
            <a:endParaRPr lang="en-CA" altLang="en-US" sz="3200" b="1" dirty="0">
              <a:ea typeface="ＭＳ Ｐゴシック" pitchFamily="34" charset="-128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9"/>
          <a:stretch/>
        </p:blipFill>
        <p:spPr bwMode="auto">
          <a:xfrm>
            <a:off x="837576" y="2451100"/>
            <a:ext cx="10516848" cy="289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3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5A1-A44D-E849-A938-BC166AB4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2900"/>
            <a:ext cx="9601200" cy="996244"/>
          </a:xfrm>
        </p:spPr>
        <p:txBody>
          <a:bodyPr/>
          <a:lstStyle/>
          <a:p>
            <a:r>
              <a:rPr lang="en-US" dirty="0"/>
              <a:t>Fishbone – subcategory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80C1F-0927-6D40-B118-B758169FF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0188"/>
            <a:ext cx="9601200" cy="5014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People</a:t>
            </a:r>
          </a:p>
          <a:p>
            <a:pPr lvl="1"/>
            <a:r>
              <a:rPr lang="en-US" dirty="0"/>
              <a:t>knowledge, training, behavior, supervision, attitudes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staffing, workload, admin support, policies/regulations, culture</a:t>
            </a:r>
          </a:p>
          <a:p>
            <a:r>
              <a:rPr lang="en-US" dirty="0"/>
              <a:t>Equipment</a:t>
            </a:r>
          </a:p>
          <a:p>
            <a:pPr lvl="1"/>
            <a:r>
              <a:rPr lang="en-US" dirty="0"/>
              <a:t>any tools/technology: design, user interface, functionality</a:t>
            </a:r>
          </a:p>
          <a:p>
            <a:r>
              <a:rPr lang="en-US" dirty="0"/>
              <a:t>Materials management</a:t>
            </a:r>
          </a:p>
          <a:p>
            <a:pPr lvl="1"/>
            <a:r>
              <a:rPr lang="en-US" dirty="0"/>
              <a:t>equipment supply/availability, maintenance</a:t>
            </a:r>
          </a:p>
          <a:p>
            <a:r>
              <a:rPr lang="en-US" dirty="0"/>
              <a:t>Methods and Process</a:t>
            </a:r>
          </a:p>
          <a:p>
            <a:pPr lvl="1"/>
            <a:r>
              <a:rPr lang="en-US" dirty="0"/>
              <a:t>steps in care process, workflow,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93C19-8570-3446-B1A3-54AFC667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8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951D074-21DD-F44A-B813-F50C70306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40" y="457199"/>
            <a:ext cx="5067960" cy="1625601"/>
          </a:xfrm>
        </p:spPr>
        <p:txBody>
          <a:bodyPr anchor="ctr">
            <a:normAutofit/>
          </a:bodyPr>
          <a:lstStyle/>
          <a:p>
            <a:r>
              <a:rPr lang="en-US" sz="4400" dirty="0"/>
              <a:t>Contributing Factors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A201CBC-C786-AC47-B920-C114CFB4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8140" y="2082799"/>
            <a:ext cx="4940960" cy="374650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More detailed view of foundational and individual circumstances that may contribute to an adverse event</a:t>
            </a:r>
          </a:p>
        </p:txBody>
      </p:sp>
      <p:pic>
        <p:nvPicPr>
          <p:cNvPr id="2" name="Picture 1" descr="A diagram of a business process&#10;&#10;Description automatically generated with medium confidence">
            <a:extLst>
              <a:ext uri="{FF2B5EF4-FFF2-40B4-BE49-F238E27FC236}">
                <a16:creationId xmlns:a16="http://schemas.microsoft.com/office/drawing/2014/main" id="{1B34E1D1-5A0C-B5F4-C0A2-236F8E19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8" t="1526" r="3443" b="2747"/>
          <a:stretch/>
        </p:blipFill>
        <p:spPr>
          <a:xfrm>
            <a:off x="6533010" y="167865"/>
            <a:ext cx="5481653" cy="6306414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884EE-8382-564F-7FBC-6D5E25A8A51B}"/>
              </a:ext>
            </a:extLst>
          </p:cNvPr>
          <p:cNvSpPr txBox="1"/>
          <p:nvPr/>
        </p:nvSpPr>
        <p:spPr>
          <a:xfrm>
            <a:off x="44783" y="6536246"/>
            <a:ext cx="8838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https://www.researchgate.net/publication/49843292_Understanding_Adverse_Events_A_Human_Factors_Framework</a:t>
            </a:r>
          </a:p>
        </p:txBody>
      </p:sp>
    </p:spTree>
    <p:extLst>
      <p:ext uri="{BB962C8B-B14F-4D97-AF65-F5344CB8AC3E}">
        <p14:creationId xmlns:p14="http://schemas.microsoft.com/office/powerpoint/2010/main" val="2326695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48DF-2B02-1C45-BF7E-5F6E6785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# 3: Constellation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E3A8F-7D9F-EE43-8D23-456C38A02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contributing factors (like Fishbone) but includes information about the relationships between the factors</a:t>
            </a:r>
          </a:p>
          <a:p>
            <a:r>
              <a:rPr lang="en-US" dirty="0"/>
              <a:t>Very useful when considering effects of a change (intervention) on other parts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555112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1"/>
          <p:cNvSpPr>
            <a:spLocks/>
          </p:cNvSpPr>
          <p:nvPr/>
        </p:nvSpPr>
        <p:spPr bwMode="auto">
          <a:xfrm>
            <a:off x="228600" y="1547625"/>
            <a:ext cx="3060700" cy="128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Constellation Diagram</a:t>
            </a:r>
            <a:br>
              <a:rPr lang="en-US" altLang="en-US" sz="2800" b="1" dirty="0">
                <a:solidFill>
                  <a:srgbClr val="0A394E"/>
                </a:solidFill>
                <a:latin typeface="Verdana" pitchFamily="34" charset="0"/>
                <a:sym typeface="Verdana" pitchFamily="34" charset="0"/>
              </a:rPr>
            </a:br>
            <a:endParaRPr lang="en-US" altLang="en-US" sz="2800" b="1" dirty="0">
              <a:solidFill>
                <a:srgbClr val="0A394E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7422078" y="6493670"/>
            <a:ext cx="4572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CA" altLang="en-US" sz="1400" dirty="0">
                <a:latin typeface="Calibri" pitchFamily="34" charset="0"/>
              </a:rPr>
              <a:t>Adapted from: CPSI’s Canadian Incident Analysis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4450" r="16544" b="8149"/>
          <a:stretch/>
        </p:blipFill>
        <p:spPr>
          <a:xfrm>
            <a:off x="3390900" y="1075765"/>
            <a:ext cx="8801100" cy="53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453" y="1265239"/>
            <a:ext cx="9061787" cy="501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11"/>
          <p:cNvSpPr>
            <a:spLocks/>
          </p:cNvSpPr>
          <p:nvPr/>
        </p:nvSpPr>
        <p:spPr bwMode="auto">
          <a:xfrm>
            <a:off x="249831" y="1455739"/>
            <a:ext cx="2735415" cy="114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  <a:sym typeface="Verdana" pitchFamily="34" charset="0"/>
              </a:rPr>
              <a:t>Constellation Diagram</a:t>
            </a:r>
            <a:br>
              <a:rPr lang="en-US" altLang="en-US" sz="2800" b="1" dirty="0">
                <a:solidFill>
                  <a:srgbClr val="0A394E"/>
                </a:solidFill>
                <a:latin typeface="Verdana" pitchFamily="34" charset="0"/>
                <a:sym typeface="Verdana" pitchFamily="34" charset="0"/>
              </a:rPr>
            </a:br>
            <a:endParaRPr lang="en-US" altLang="en-US" sz="2800" b="1" dirty="0">
              <a:solidFill>
                <a:srgbClr val="0A394E"/>
              </a:solidFill>
              <a:latin typeface="Verdana" pitchFamily="34" charset="0"/>
              <a:sym typeface="Verdana" pitchFamily="34" charset="0"/>
            </a:endParaRP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7493330" y="6519245"/>
            <a:ext cx="4573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CA" altLang="en-US" sz="1400" dirty="0">
                <a:latin typeface="Calibri" pitchFamily="34" charset="0"/>
              </a:rPr>
              <a:t>Adapted from: CPSI’s Canadian Incident Analysis Framework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819405" y="3553928"/>
            <a:ext cx="1032670" cy="787399"/>
          </a:xfrm>
          <a:prstGeom prst="roundRect">
            <a:avLst>
              <a:gd name="adj" fmla="val 11617"/>
            </a:avLst>
          </a:prstGeom>
          <a:solidFill>
            <a:srgbClr val="0B4D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ts val="900"/>
              </a:lnSpc>
              <a:defRPr/>
            </a:pPr>
            <a:r>
              <a:rPr lang="en-CA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INCIDENT:</a:t>
            </a:r>
          </a:p>
          <a:p>
            <a:pPr algn="ctr">
              <a:lnSpc>
                <a:spcPts val="900"/>
              </a:lnSpc>
              <a:defRPr/>
            </a:pPr>
            <a:r>
              <a:rPr lang="en-CA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 elopement</a:t>
            </a:r>
          </a:p>
          <a:p>
            <a:pPr algn="ctr">
              <a:lnSpc>
                <a:spcPts val="900"/>
              </a:lnSpc>
              <a:spcBef>
                <a:spcPts val="400"/>
              </a:spcBef>
              <a:defRPr/>
            </a:pPr>
            <a:r>
              <a:rPr lang="en-CA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OUTCOME:</a:t>
            </a:r>
          </a:p>
          <a:p>
            <a:pPr algn="ctr">
              <a:lnSpc>
                <a:spcPts val="900"/>
              </a:lnSpc>
              <a:defRPr/>
            </a:pPr>
            <a:r>
              <a:rPr lang="en-CA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 found cold and dehydrated 2 km from LTC home</a:t>
            </a:r>
          </a:p>
        </p:txBody>
      </p:sp>
    </p:spTree>
    <p:extLst>
      <p:ext uri="{BB962C8B-B14F-4D97-AF65-F5344CB8AC3E}">
        <p14:creationId xmlns:p14="http://schemas.microsoft.com/office/powerpoint/2010/main" val="42454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8ED5-B5A7-FA40-AD9F-F35BEF40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#4: Process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DC9B-087B-BA4E-A267-91F4B16CF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 a process and identify steps in detail</a:t>
            </a:r>
          </a:p>
          <a:p>
            <a:r>
              <a:rPr lang="en-US" dirty="0"/>
              <a:t>Gather multisource information about each step</a:t>
            </a:r>
          </a:p>
          <a:p>
            <a:r>
              <a:rPr lang="en-US" dirty="0"/>
              <a:t>Chart the steps (examples of chart types):</a:t>
            </a:r>
          </a:p>
          <a:p>
            <a:pPr lvl="1"/>
            <a:r>
              <a:rPr lang="en-US" dirty="0"/>
              <a:t>Workflow charts</a:t>
            </a:r>
          </a:p>
          <a:p>
            <a:pPr lvl="1"/>
            <a:r>
              <a:rPr lang="en-US" dirty="0"/>
              <a:t>Value stream maps</a:t>
            </a:r>
          </a:p>
          <a:p>
            <a:r>
              <a:rPr lang="en-US" dirty="0"/>
              <a:t>Analyze the steps</a:t>
            </a:r>
          </a:p>
          <a:p>
            <a:r>
              <a:rPr lang="en-US" dirty="0"/>
              <a:t>Recommend changes to:</a:t>
            </a:r>
          </a:p>
          <a:p>
            <a:pPr lvl="1"/>
            <a:r>
              <a:rPr lang="en-US" dirty="0"/>
              <a:t>Increase efficiency (reduce/combine steps)</a:t>
            </a:r>
          </a:p>
          <a:p>
            <a:pPr lvl="1"/>
            <a:r>
              <a:rPr lang="en-US" dirty="0"/>
              <a:t>Reduce error rates</a:t>
            </a:r>
          </a:p>
          <a:p>
            <a:pPr lvl="1"/>
            <a:r>
              <a:rPr lang="en-US" dirty="0"/>
              <a:t>Reduce resource waste</a:t>
            </a:r>
          </a:p>
        </p:txBody>
      </p:sp>
    </p:spTree>
    <p:extLst>
      <p:ext uri="{BB962C8B-B14F-4D97-AF65-F5344CB8AC3E}">
        <p14:creationId xmlns:p14="http://schemas.microsoft.com/office/powerpoint/2010/main" val="449699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4E20-D53F-4447-9CF3-126C869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3378200" cy="160020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Process Map:</a:t>
            </a:r>
            <a:br>
              <a:rPr lang="en-US" sz="4000" dirty="0"/>
            </a:br>
            <a:r>
              <a:rPr lang="en-US" sz="4000" dirty="0"/>
              <a:t>Healthcare 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DCAA1F-A923-EA48-9AA7-F20CDC8B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790" y="-58492"/>
            <a:ext cx="8821810" cy="64059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B152D-A6C8-1343-A5BF-66FEDE578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95" y="2057400"/>
            <a:ext cx="3225800" cy="42037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Each step on higher level sequence can be broken down into component steps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Add players involved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Identify pain points (delays, inefficiencies, redundancies)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02B12-08BA-1149-B1F0-689CDC6A160F}"/>
              </a:ext>
            </a:extLst>
          </p:cNvPr>
          <p:cNvSpPr txBox="1"/>
          <p:nvPr/>
        </p:nvSpPr>
        <p:spPr>
          <a:xfrm>
            <a:off x="152400" y="6433742"/>
            <a:ext cx="11187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www.hqsc.govt.nz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/assets/Medication-Safety/collaborative/PR/LS1/004-process-mapping-Prem-Kumar.pdf</a:t>
            </a:r>
          </a:p>
        </p:txBody>
      </p:sp>
    </p:spTree>
    <p:extLst>
      <p:ext uri="{BB962C8B-B14F-4D97-AF65-F5344CB8AC3E}">
        <p14:creationId xmlns:p14="http://schemas.microsoft.com/office/powerpoint/2010/main" val="24176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D11A9-3B5D-9444-9BDA-CD0BC7E2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DFB5-7459-E641-AC85-FB2F841C5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To understand key concepts of complex systems and systems thinking</a:t>
            </a:r>
          </a:p>
          <a:p>
            <a:r>
              <a:rPr lang="en-US" dirty="0"/>
              <a:t>To recognize the impact of culture on systems and safety</a:t>
            </a:r>
          </a:p>
          <a:p>
            <a:r>
              <a:rPr lang="en-US" dirty="0"/>
              <a:t>To become familiar with the process of adverse event (A/E) investigation and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106172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3780-1C4A-384C-AB68-F42938CBD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7" y="542925"/>
            <a:ext cx="4092458" cy="876299"/>
          </a:xfrm>
        </p:spPr>
        <p:txBody>
          <a:bodyPr anchor="ctr"/>
          <a:lstStyle/>
          <a:p>
            <a:r>
              <a:rPr lang="en-US" dirty="0"/>
              <a:t>Process Mapping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00F63-EB84-CA4D-8D4A-F6709333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2089" y="419327"/>
            <a:ext cx="6613848" cy="60193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06FA8-FC50-2642-92F1-1C8E4D37CC99}"/>
              </a:ext>
            </a:extLst>
          </p:cNvPr>
          <p:cNvSpPr txBox="1"/>
          <p:nvPr/>
        </p:nvSpPr>
        <p:spPr>
          <a:xfrm>
            <a:off x="688977" y="1854200"/>
            <a:ext cx="45831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Examples of process issues: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-Why does a PAU clinic appt last 4 hours?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-How was the Cardiology referral lost?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-Why did the PRBC’s get sent to the wrong OR?</a:t>
            </a:r>
          </a:p>
        </p:txBody>
      </p:sp>
    </p:spTree>
    <p:extLst>
      <p:ext uri="{BB962C8B-B14F-4D97-AF65-F5344CB8AC3E}">
        <p14:creationId xmlns:p14="http://schemas.microsoft.com/office/powerpoint/2010/main" val="21730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0E94-8320-DE46-9B32-BEE5979E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5612"/>
            <a:ext cx="11353800" cy="1325563"/>
          </a:xfrm>
        </p:spPr>
        <p:txBody>
          <a:bodyPr/>
          <a:lstStyle/>
          <a:p>
            <a:r>
              <a:rPr lang="en-US" dirty="0"/>
              <a:t>Tool #5: Failure Mode and Effects Analysis (FMEA)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1CD2-7CB7-9B40-9941-75F8CCD4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Long Hx of use in military, engineering </a:t>
            </a:r>
          </a:p>
          <a:p>
            <a:r>
              <a:rPr lang="en-US" dirty="0"/>
              <a:t>Prospectively analyzing the specific way that a failure occurs</a:t>
            </a:r>
          </a:p>
          <a:p>
            <a:r>
              <a:rPr lang="en-US" dirty="0"/>
              <a:t>Failure can be of a:</a:t>
            </a:r>
          </a:p>
          <a:p>
            <a:pPr lvl="1"/>
            <a:r>
              <a:rPr lang="en-US" dirty="0"/>
              <a:t>Component part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System or subsystem</a:t>
            </a:r>
          </a:p>
          <a:p>
            <a:r>
              <a:rPr lang="en-US" dirty="0"/>
              <a:t>Effects analysis looks at effects of failure modes on different system levels</a:t>
            </a:r>
          </a:p>
          <a:p>
            <a:r>
              <a:rPr lang="en-US" dirty="0"/>
              <a:t>Ideally utilized </a:t>
            </a:r>
            <a:r>
              <a:rPr lang="en-US" i="1" dirty="0"/>
              <a:t>during</a:t>
            </a:r>
            <a:r>
              <a:rPr lang="en-US" dirty="0"/>
              <a:t> the design process (e.g. medical equipment, software) to improve reliability, minimize failures and their impact</a:t>
            </a:r>
          </a:p>
        </p:txBody>
      </p:sp>
    </p:spTree>
    <p:extLst>
      <p:ext uri="{BB962C8B-B14F-4D97-AF65-F5344CB8AC3E}">
        <p14:creationId xmlns:p14="http://schemas.microsoft.com/office/powerpoint/2010/main" val="1483758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9208-191D-A14B-BEA8-CF3B6E5E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#6: Pareto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D971E-D43F-B346-A01B-79B72DBA2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754392"/>
            <a:ext cx="10579571" cy="4722608"/>
          </a:xfrm>
        </p:spPr>
        <p:txBody>
          <a:bodyPr>
            <a:normAutofit/>
          </a:bodyPr>
          <a:lstStyle/>
          <a:p>
            <a:r>
              <a:rPr lang="en-US" dirty="0"/>
              <a:t>When analyzing a recurrent problem, goal is to identify the </a:t>
            </a:r>
            <a:r>
              <a:rPr lang="en-US" b="1" dirty="0"/>
              <a:t>leading</a:t>
            </a:r>
            <a:r>
              <a:rPr lang="en-US" dirty="0"/>
              <a:t> cause(s) when variety of causes already recognized</a:t>
            </a:r>
          </a:p>
          <a:p>
            <a:r>
              <a:rPr lang="en-US" dirty="0"/>
              <a:t>Chart the frequency of each of the underlying causes</a:t>
            </a:r>
          </a:p>
          <a:p>
            <a:r>
              <a:rPr lang="en-US" dirty="0"/>
              <a:t>Recognize that although there are many different causes, most problems (@ 80%) arise from a select few causes (20%)</a:t>
            </a:r>
          </a:p>
          <a:p>
            <a:r>
              <a:rPr lang="en-US" dirty="0"/>
              <a:t>Known as the “80:20 rule” (Vilfredo Pareto)</a:t>
            </a:r>
          </a:p>
          <a:p>
            <a:r>
              <a:rPr lang="en-US" dirty="0"/>
              <a:t>Pareto chart helps to target most effective interventions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9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F7B6-391B-564A-899D-6172E3BF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679572"/>
            <a:ext cx="2844248" cy="99624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Pareto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E7B9C-419E-154E-B0CD-7F27CB3FE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692" y="100013"/>
            <a:ext cx="8659843" cy="66230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3F1BE-0EB5-0B43-8F55-7975F41C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7F17C-E1AC-1B45-A972-372BD0197550}"/>
              </a:ext>
            </a:extLst>
          </p:cNvPr>
          <p:cNvSpPr txBox="1"/>
          <p:nvPr/>
        </p:nvSpPr>
        <p:spPr>
          <a:xfrm>
            <a:off x="318052" y="2083167"/>
            <a:ext cx="29618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To track the most important causes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Bars = frequency or cost of a factor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Brown line = cumulative total</a:t>
            </a:r>
          </a:p>
        </p:txBody>
      </p:sp>
    </p:spTree>
    <p:extLst>
      <p:ext uri="{BB962C8B-B14F-4D97-AF65-F5344CB8AC3E}">
        <p14:creationId xmlns:p14="http://schemas.microsoft.com/office/powerpoint/2010/main" val="2567094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867D-302E-0F48-9EF9-B4AB910F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1825-B890-E242-845B-D02853C5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18" y="1754392"/>
            <a:ext cx="6823881" cy="47226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You’ll be using the Fishbone diagram for an exercise so print slide 29 to jot down your ideas or go to: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http://www.ihi.org/resources/Pages/Tools/CauseandEffectDiagram.aspx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(Jump to Downloads) to download a blank, fillable electronic form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80BE3F2-294E-C597-D8CB-6C346A618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17" y="1754392"/>
            <a:ext cx="3685844" cy="37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2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5C5B-88DE-8C12-C459-1B1D3E4E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Watch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TEDx</a:t>
            </a:r>
            <a:r>
              <a:rPr lang="fr-CA" dirty="0"/>
              <a:t> </a:t>
            </a:r>
            <a:r>
              <a:rPr lang="fr-CA" dirty="0" err="1"/>
              <a:t>Video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A0A7-FA84-F75B-1F11-E87392678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20" y="5366961"/>
            <a:ext cx="11087040" cy="1095730"/>
          </a:xfrm>
        </p:spPr>
        <p:txBody>
          <a:bodyPr>
            <a:normAutofit/>
          </a:bodyPr>
          <a:lstStyle/>
          <a:p>
            <a:r>
              <a:rPr lang="fr-CA" dirty="0" err="1"/>
              <a:t>Doctor</a:t>
            </a:r>
            <a:r>
              <a:rPr lang="fr-CA" dirty="0"/>
              <a:t>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Mistakes</a:t>
            </a:r>
            <a:r>
              <a:rPr lang="fr-CA" dirty="0"/>
              <a:t>, Can </a:t>
            </a:r>
            <a:r>
              <a:rPr lang="fr-CA" dirty="0" err="1"/>
              <a:t>We</a:t>
            </a:r>
            <a:r>
              <a:rPr lang="fr-CA" dirty="0"/>
              <a:t> Talk About That?, Dr. Brian Goldman</a:t>
            </a:r>
          </a:p>
          <a:p>
            <a:r>
              <a:rPr lang="fr-CA" dirty="0">
                <a:hlinkClick r:id="rId2"/>
              </a:rPr>
              <a:t>https://youtu.be/iUbfRzxNy20?feature=shared</a:t>
            </a:r>
            <a:r>
              <a:rPr lang="fr-CA" dirty="0"/>
              <a:t> (19.5 mins)</a:t>
            </a:r>
          </a:p>
          <a:p>
            <a:endParaRPr lang="fr-CA" dirty="0"/>
          </a:p>
          <a:p>
            <a:pPr lvl="1"/>
            <a:endParaRPr lang="fr-CA" dirty="0"/>
          </a:p>
        </p:txBody>
      </p:sp>
      <p:pic>
        <p:nvPicPr>
          <p:cNvPr id="7" name="Picture 6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6256B1FA-93C9-7B47-AFB5-5D1422B8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80" y="1491039"/>
            <a:ext cx="6591240" cy="3657920"/>
          </a:xfrm>
          <a:prstGeom prst="rect">
            <a:avLst/>
          </a:prstGeom>
        </p:spPr>
      </p:pic>
      <p:pic>
        <p:nvPicPr>
          <p:cNvPr id="9" name="Picture 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82D3B2F-A7A0-2B1C-D74B-280F991E5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181" y="1491039"/>
            <a:ext cx="3657920" cy="36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6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D541-3A04-CF12-BA6A-A36A3F76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References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650F-0B2A-F9EC-CBEF-807E4A37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hlinkClick r:id="rId2"/>
              </a:rPr>
              <a:t>https://thesystemsthinker.com/sectors/healthcare/</a:t>
            </a:r>
            <a:endParaRPr lang="fr-CA" dirty="0"/>
          </a:p>
          <a:p>
            <a:r>
              <a:rPr lang="fr-CA" dirty="0">
                <a:hlinkClick r:id="rId3"/>
              </a:rPr>
              <a:t>https://en.wikipedia.org/</a:t>
            </a:r>
            <a:endParaRPr lang="fr-CA" dirty="0"/>
          </a:p>
          <a:p>
            <a:r>
              <a:rPr lang="fr-CA" dirty="0"/>
              <a:t>Royal </a:t>
            </a:r>
            <a:r>
              <a:rPr lang="fr-CA" dirty="0" err="1"/>
              <a:t>College</a:t>
            </a:r>
            <a:r>
              <a:rPr lang="fr-CA" dirty="0"/>
              <a:t> ASPIRE Course </a:t>
            </a:r>
            <a:r>
              <a:rPr lang="fr-CA" dirty="0" err="1"/>
              <a:t>material</a:t>
            </a:r>
            <a:r>
              <a:rPr lang="fr-CA" dirty="0"/>
              <a:t> (</a:t>
            </a:r>
            <a:r>
              <a:rPr lang="fr-CA" dirty="0" err="1"/>
              <a:t>Advancing</a:t>
            </a:r>
            <a:r>
              <a:rPr lang="fr-CA" dirty="0"/>
              <a:t> </a:t>
            </a:r>
            <a:r>
              <a:rPr lang="fr-CA" dirty="0" err="1"/>
              <a:t>Safety</a:t>
            </a:r>
            <a:r>
              <a:rPr lang="fr-CA" dirty="0"/>
              <a:t> for Patients in </a:t>
            </a:r>
            <a:r>
              <a:rPr lang="fr-CA" dirty="0" err="1"/>
              <a:t>Residency</a:t>
            </a:r>
            <a:r>
              <a:rPr lang="fr-CA" dirty="0"/>
              <a:t> </a:t>
            </a:r>
            <a:r>
              <a:rPr lang="fr-CA" dirty="0" err="1"/>
              <a:t>Education</a:t>
            </a:r>
            <a:r>
              <a:rPr lang="fr-CA" dirty="0"/>
              <a:t>)</a:t>
            </a:r>
          </a:p>
          <a:p>
            <a:pPr lvl="1"/>
            <a:r>
              <a:rPr lang="fr-CA" dirty="0">
                <a:hlinkClick r:id="rId4"/>
              </a:rPr>
              <a:t>https://www.royalcollege.ca/en/events/advancing-safety-patients-in-residency-education-aspire.html</a:t>
            </a:r>
            <a:endParaRPr lang="fr-CA" dirty="0"/>
          </a:p>
          <a:p>
            <a:pPr marL="457200" lvl="1" indent="0">
              <a:buNone/>
            </a:pPr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99448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686699-223B-5547-B571-ADC6DB25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2522940"/>
            <a:ext cx="8825659" cy="1384300"/>
          </a:xfrm>
        </p:spPr>
        <p:txBody>
          <a:bodyPr anchor="ctr"/>
          <a:lstStyle/>
          <a:p>
            <a:pPr algn="ctr"/>
            <a:r>
              <a:rPr lang="en-US" sz="6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23518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E512-8A24-B49F-6933-5B8341A1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8" y="5517397"/>
            <a:ext cx="11670224" cy="1078207"/>
          </a:xfrm>
        </p:spPr>
        <p:txBody>
          <a:bodyPr/>
          <a:lstStyle/>
          <a:p>
            <a:r>
              <a:rPr lang="en-CA" sz="2800" b="0" i="0" u="none" strike="noStrike">
                <a:solidFill>
                  <a:schemeClr val="tx1"/>
                </a:solidFill>
                <a:effectLst/>
              </a:rPr>
              <a:t>This work is licensed under CC BY-NC-SA 4.0. To view a copy of this license, visit: </a:t>
            </a:r>
            <a:r>
              <a:rPr lang="en-CA" sz="2800" b="0" i="0" u="none" strike="noStrike">
                <a:effectLst/>
              </a:rPr>
              <a:t>https://creativecommons.org/licenses/by-nc-sa/4.0/</a:t>
            </a:r>
            <a:endParaRPr lang="en-US" sz="2800"/>
          </a:p>
        </p:txBody>
      </p:sp>
      <p:pic>
        <p:nvPicPr>
          <p:cNvPr id="5" name="Picture 4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8EC714A3-454C-2A5F-01F8-B73E7F7C4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7" y="595241"/>
            <a:ext cx="8649346" cy="47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1B018-6E40-E643-9334-7242A260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Traditional Approach to Adverse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E154-C4F7-2844-9E2A-A4AB1B84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/>
              <a:t>Discover a bad outcome</a:t>
            </a:r>
          </a:p>
          <a:p>
            <a:r>
              <a:rPr lang="en-US"/>
              <a:t>Determine who was at fault</a:t>
            </a:r>
          </a:p>
          <a:p>
            <a:r>
              <a:rPr lang="en-US"/>
              <a:t>Blame that individual</a:t>
            </a:r>
          </a:p>
          <a:p>
            <a:r>
              <a:rPr lang="en-US"/>
              <a:t>Tell the person not to do that again</a:t>
            </a:r>
          </a:p>
          <a:p>
            <a:r>
              <a:rPr lang="en-US"/>
              <a:t>Provide remedial training</a:t>
            </a:r>
          </a:p>
          <a:p>
            <a:r>
              <a:rPr lang="en-US"/>
              <a:t>Strengthen policy language</a:t>
            </a:r>
          </a:p>
          <a:p>
            <a:r>
              <a:rPr lang="en-US"/>
              <a:t>Severity of outcome dictates the severity of the mistake and severity of the consequences for the individual at 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5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53334-0166-6044-8243-36894C5D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Resulting</a:t>
            </a:r>
            <a:br>
              <a:rPr lang="en-US" dirty="0"/>
            </a:br>
            <a:r>
              <a:rPr lang="en-US" dirty="0"/>
              <a:t>Individual Response</a:t>
            </a:r>
            <a:br>
              <a:rPr lang="en-US" dirty="0"/>
            </a:br>
            <a:r>
              <a:rPr lang="en-US" dirty="0"/>
              <a:t>to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A03A1-D572-374D-B9AC-333E5451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Do nothing</a:t>
            </a:r>
          </a:p>
          <a:p>
            <a:r>
              <a:rPr lang="en-US" dirty="0"/>
              <a:t>Disguise</a:t>
            </a:r>
          </a:p>
          <a:p>
            <a:r>
              <a:rPr lang="en-US" dirty="0"/>
              <a:t>Deny</a:t>
            </a:r>
          </a:p>
          <a:p>
            <a:r>
              <a:rPr lang="en-US" dirty="0"/>
              <a:t>Defend</a:t>
            </a:r>
          </a:p>
          <a:p>
            <a:r>
              <a:rPr lang="en-US" dirty="0"/>
              <a:t>Deflect</a:t>
            </a:r>
          </a:p>
          <a:p>
            <a:r>
              <a:rPr lang="en-US" dirty="0"/>
              <a:t>Devolve</a:t>
            </a:r>
          </a:p>
        </p:txBody>
      </p:sp>
    </p:spTree>
    <p:extLst>
      <p:ext uri="{BB962C8B-B14F-4D97-AF65-F5344CB8AC3E}">
        <p14:creationId xmlns:p14="http://schemas.microsoft.com/office/powerpoint/2010/main" val="338454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A168-5814-EF42-B4E6-79E46CF4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80" y="199670"/>
            <a:ext cx="9404723" cy="1197330"/>
          </a:xfrm>
        </p:spPr>
        <p:txBody>
          <a:bodyPr anchor="ctr"/>
          <a:lstStyle/>
          <a:p>
            <a:r>
              <a:rPr lang="en-US" dirty="0"/>
              <a:t>Systems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243C-2098-EA4D-93C2-24243BEEB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12900"/>
            <a:ext cx="9778810" cy="47923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approach to analysis that focuses on:</a:t>
            </a:r>
          </a:p>
          <a:p>
            <a:pPr lvl="1"/>
            <a:r>
              <a:rPr lang="en-US" dirty="0"/>
              <a:t>the way that a system’s constituent parts interrelate</a:t>
            </a:r>
          </a:p>
          <a:p>
            <a:pPr lvl="1"/>
            <a:r>
              <a:rPr lang="en-US" dirty="0"/>
              <a:t>how systems work over time and within the context of larger systems</a:t>
            </a:r>
          </a:p>
          <a:p>
            <a:r>
              <a:rPr lang="en-US" dirty="0"/>
              <a:t>Requires a shift away from linear thinking to a recognition of a dynamic, chaotic, interconnected array of relationships and feedback loops</a:t>
            </a:r>
          </a:p>
          <a:p>
            <a:r>
              <a:rPr lang="en-US" dirty="0"/>
              <a:t>Recognizes the whole and the parts as well as the connections b/w them</a:t>
            </a:r>
          </a:p>
          <a:p>
            <a:r>
              <a:rPr lang="en-US" dirty="0"/>
              <a:t>Recognizes that systems mapping is required prior to planning changes/interventions </a:t>
            </a:r>
          </a:p>
        </p:txBody>
      </p:sp>
    </p:spTree>
    <p:extLst>
      <p:ext uri="{BB962C8B-B14F-4D97-AF65-F5344CB8AC3E}">
        <p14:creationId xmlns:p14="http://schemas.microsoft.com/office/powerpoint/2010/main" val="40959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3605-0AA2-8443-B312-EE45CC98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50CC2-E555-FE46-9A64-45C4993C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80" y="1754392"/>
            <a:ext cx="10415798" cy="4722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Sees causality as a collection of influences rather than single factor</a:t>
            </a:r>
          </a:p>
          <a:p>
            <a:r>
              <a:rPr lang="en-US" dirty="0"/>
              <a:t>Systems approach looks at the conditions/environment in which individuals and teams work, and ALL the factors that might lead to an adverse event (A/E)</a:t>
            </a:r>
          </a:p>
          <a:p>
            <a:r>
              <a:rPr lang="en-US" dirty="0"/>
              <a:t>System components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Tasks</a:t>
            </a:r>
          </a:p>
          <a:p>
            <a:pPr lvl="1"/>
            <a:r>
              <a:rPr lang="en-US" dirty="0"/>
              <a:t>Equipment/technology</a:t>
            </a:r>
          </a:p>
          <a:p>
            <a:pPr lvl="1"/>
            <a:r>
              <a:rPr lang="en-US" dirty="0"/>
              <a:t>Physical environment</a:t>
            </a:r>
          </a:p>
          <a:p>
            <a:pPr lvl="1"/>
            <a:r>
              <a:rPr lang="en-US" dirty="0"/>
              <a:t>Organization and external environmental factors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1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CB5E39F7-9F4A-4930-B8BC-487E3C5189B6}"/>
              </a:ext>
            </a:extLst>
          </p:cNvPr>
          <p:cNvSpPr/>
          <p:nvPr/>
        </p:nvSpPr>
        <p:spPr>
          <a:xfrm>
            <a:off x="667072" y="1508166"/>
            <a:ext cx="10715161" cy="2624097"/>
          </a:xfrm>
          <a:prstGeom prst="flowChartAlternateProcess">
            <a:avLst/>
          </a:prstGeom>
          <a:solidFill>
            <a:schemeClr val="bg2"/>
          </a:solidFill>
          <a:ln w="635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88" name="Content Placeholder 2">
            <a:extLst>
              <a:ext uri="{FF2B5EF4-FFF2-40B4-BE49-F238E27FC236}">
                <a16:creationId xmlns:a16="http://schemas.microsoft.com/office/drawing/2014/main" id="{D0CA113C-F0A8-498F-BF90-124B994C69E4}"/>
              </a:ext>
            </a:extLst>
          </p:cNvPr>
          <p:cNvSpPr txBox="1">
            <a:spLocks/>
          </p:cNvSpPr>
          <p:nvPr/>
        </p:nvSpPr>
        <p:spPr bwMode="auto">
          <a:xfrm>
            <a:off x="667071" y="1700213"/>
            <a:ext cx="10715161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“Every system is perfectly designed to get the results that it gets” 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								W. Edwards Deming, Bell Labs Engineer</a:t>
            </a:r>
          </a:p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3200" i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3200" i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3200" i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r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3200" i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6389" name="TextBox 1">
            <a:extLst>
              <a:ext uri="{FF2B5EF4-FFF2-40B4-BE49-F238E27FC236}">
                <a16:creationId xmlns:a16="http://schemas.microsoft.com/office/drawing/2014/main" id="{BA5B8395-7B87-46C7-86A0-14A5CEEEC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1116" y="6119336"/>
            <a:ext cx="89646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Batalden’s &amp; </a:t>
            </a:r>
            <a:r>
              <a:rPr lang="en-US" altLang="en-US" sz="1600" dirty="0"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Berwick’s Central Law of Improvement. A Primer on the Improvement of Systems</a:t>
            </a:r>
          </a:p>
          <a:p>
            <a:pPr algn="r" eaLnBrk="1" hangingPunct="1"/>
            <a:r>
              <a:rPr lang="en-CA" sz="16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https://www.jstor.org/stable/29730913</a:t>
            </a:r>
            <a:endParaRPr lang="en-US" altLang="en-US" sz="1600" dirty="0">
              <a:latin typeface="Calibri" panose="020F0502020204030204" pitchFamily="34" charset="0"/>
              <a:ea typeface="ＭＳ Ｐゴシック"/>
              <a:cs typeface="Calibri" panose="020F0502020204030204" pitchFamily="34" charset="0"/>
            </a:endParaRP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6967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2325</Words>
  <Application>Microsoft Macintosh PowerPoint</Application>
  <PresentationFormat>Widescreen</PresentationFormat>
  <Paragraphs>337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Calibri</vt:lpstr>
      <vt:lpstr>Century Gothic</vt:lpstr>
      <vt:lpstr>Lucida Grande</vt:lpstr>
      <vt:lpstr>Symbol</vt:lpstr>
      <vt:lpstr>Verdana</vt:lpstr>
      <vt:lpstr>Wingdings</vt:lpstr>
      <vt:lpstr>Wingdings 3</vt:lpstr>
      <vt:lpstr>Ion</vt:lpstr>
      <vt:lpstr>This work is licensed under CC BY-NC-SA 4.0. To view a copy of this license, visit: https://creativecommons.org/licenses/by-nc-sa/4.0/</vt:lpstr>
      <vt:lpstr>Systems Approach to  Quality and Safety: Pre-Session Material </vt:lpstr>
      <vt:lpstr>The Safety Competencies</vt:lpstr>
      <vt:lpstr>Learning Objectives</vt:lpstr>
      <vt:lpstr>Traditional Approach to Adverse Events</vt:lpstr>
      <vt:lpstr>Resulting Individual Response to Error</vt:lpstr>
      <vt:lpstr>Systems Thinking</vt:lpstr>
      <vt:lpstr>Systems Thinking</vt:lpstr>
      <vt:lpstr>PowerPoint Presentation</vt:lpstr>
      <vt:lpstr>Complex Systems</vt:lpstr>
      <vt:lpstr>Example:  Hospital Capacity for Inpatient Care</vt:lpstr>
      <vt:lpstr>Model of a Work System Map</vt:lpstr>
      <vt:lpstr>“Learning” System</vt:lpstr>
      <vt:lpstr>Organizational Culture</vt:lpstr>
      <vt:lpstr>Safety Culture</vt:lpstr>
      <vt:lpstr>Just Culture</vt:lpstr>
      <vt:lpstr>Important:  Just Culture is NOT 100% blame-free!  Events are investigated and personal accountability remains.</vt:lpstr>
      <vt:lpstr>The Just Culture Model iN HEALTHCARE</vt:lpstr>
      <vt:lpstr>Violations</vt:lpstr>
      <vt:lpstr>High Reliability Organizations (HRO’s)</vt:lpstr>
      <vt:lpstr>Adverse Event Detection</vt:lpstr>
      <vt:lpstr>Anesthesia Department QPS Committee</vt:lpstr>
      <vt:lpstr>PowerPoint Presentation</vt:lpstr>
      <vt:lpstr>PowerPoint Presentation</vt:lpstr>
      <vt:lpstr>Adverse Event Analysis Tools</vt:lpstr>
      <vt:lpstr>Tool #1: 5 Whys</vt:lpstr>
      <vt:lpstr>5 Why’s </vt:lpstr>
      <vt:lpstr>5 Why’s: Healthcare Example</vt:lpstr>
      <vt:lpstr>Tool #2: Fishbone (Ishikawa) Diagram</vt:lpstr>
      <vt:lpstr>Fishbone/Ishikawa Diagram</vt:lpstr>
      <vt:lpstr>Ishikawa Diagram: examples of main categories</vt:lpstr>
      <vt:lpstr>Fishbone for Critical Incidents…</vt:lpstr>
      <vt:lpstr>Fishbone – subcategory examples</vt:lpstr>
      <vt:lpstr>Contributing Factors</vt:lpstr>
      <vt:lpstr>Tool # 3: Constellation Diagram</vt:lpstr>
      <vt:lpstr>PowerPoint Presentation</vt:lpstr>
      <vt:lpstr>PowerPoint Presentation</vt:lpstr>
      <vt:lpstr>Tool #4: Process Mapping</vt:lpstr>
      <vt:lpstr>Process Map: Healthcare Example</vt:lpstr>
      <vt:lpstr>Process Mapping</vt:lpstr>
      <vt:lpstr>Tool #5: Failure Mode and Effects Analysis (FMEA)</vt:lpstr>
      <vt:lpstr>Tool #6: Pareto Analysis</vt:lpstr>
      <vt:lpstr>Pareto Chart</vt:lpstr>
      <vt:lpstr>Discussion prep</vt:lpstr>
      <vt:lpstr>Watch this TEDx Video</vt:lpstr>
      <vt:lpstr>References</vt:lpstr>
      <vt:lpstr>The End</vt:lpstr>
      <vt:lpstr>This work is licensed under CC BY-NC-SA 4.0. To view a copy of this license, visit: https://creativecommons.org/licenses/by-nc-sa/4.0/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Approach to  Quality and Safety: Pre-Session Material </dc:title>
  <dc:creator>Lucie Filteau</dc:creator>
  <cp:lastModifiedBy>Lucie Filteau</cp:lastModifiedBy>
  <cp:revision>33</cp:revision>
  <dcterms:created xsi:type="dcterms:W3CDTF">2021-04-04T20:49:28Z</dcterms:created>
  <dcterms:modified xsi:type="dcterms:W3CDTF">2024-08-20T21:21:52Z</dcterms:modified>
</cp:coreProperties>
</file>